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329" r:id="rId2"/>
    <p:sldId id="338" r:id="rId3"/>
    <p:sldId id="343" r:id="rId4"/>
    <p:sldId id="361" r:id="rId5"/>
    <p:sldId id="362" r:id="rId6"/>
    <p:sldId id="347" r:id="rId7"/>
    <p:sldId id="336" r:id="rId8"/>
    <p:sldId id="341" r:id="rId9"/>
    <p:sldId id="339" r:id="rId10"/>
    <p:sldId id="337" r:id="rId11"/>
    <p:sldId id="340" r:id="rId12"/>
    <p:sldId id="348" r:id="rId13"/>
    <p:sldId id="358" r:id="rId14"/>
    <p:sldId id="359" r:id="rId15"/>
    <p:sldId id="360" r:id="rId16"/>
    <p:sldId id="353" r:id="rId17"/>
    <p:sldId id="354" r:id="rId18"/>
    <p:sldId id="355" r:id="rId19"/>
    <p:sldId id="356" r:id="rId20"/>
    <p:sldId id="363" r:id="rId21"/>
    <p:sldId id="364" r:id="rId22"/>
    <p:sldId id="365" r:id="rId23"/>
    <p:sldId id="369" r:id="rId24"/>
    <p:sldId id="366" r:id="rId25"/>
    <p:sldId id="367" r:id="rId26"/>
    <p:sldId id="368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Garamond" panose="02020404030301010803" pitchFamily="18" charset="0"/>
      <p:regular r:id="rId34"/>
      <p:bold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E36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33A13D-CC80-48C9-B91A-660B9EE31FE0}">
  <a:tblStyle styleId="{FE33A13D-CC80-48C9-B91A-660B9EE31FE0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2" autoAdjust="0"/>
    <p:restoredTop sz="90337" autoAdjust="0"/>
  </p:normalViewPr>
  <p:slideViewPr>
    <p:cSldViewPr snapToGrid="0">
      <p:cViewPr>
        <p:scale>
          <a:sx n="66" d="100"/>
          <a:sy n="66" d="100"/>
        </p:scale>
        <p:origin x="1692" y="6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C26DE4-05B6-404B-B9E8-F8466408EB7C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3194F5-E56B-5A43-A9D5-FC15084571CC}">
      <dgm:prSet phldrT="[Text]" custT="1"/>
      <dgm:spPr>
        <a:solidFill>
          <a:srgbClr val="FF0000"/>
        </a:solidFill>
        <a:ln>
          <a:solidFill>
            <a:srgbClr val="FF0000"/>
          </a:solidFill>
        </a:ln>
        <a:effectLst/>
      </dgm:spPr>
      <dgm:t>
        <a:bodyPr/>
        <a:lstStyle/>
        <a:p>
          <a:r>
            <a:rPr lang="en-US" sz="1200" b="1" dirty="0">
              <a:latin typeface="Calibri"/>
              <a:cs typeface="Calibri"/>
            </a:rPr>
            <a:t>Data Source</a:t>
          </a:r>
        </a:p>
      </dgm:t>
    </dgm:pt>
    <dgm:pt modelId="{7C00B6BD-7B4D-7444-BC5F-43C4964EBDA3}" type="parTrans" cxnId="{20D3EC5C-D80C-6144-8141-B99FAD88541F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940B2F43-A749-F044-95FB-298E8395D42D}" type="sibTrans" cxnId="{20D3EC5C-D80C-6144-8141-B99FAD88541F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F8C04E28-B74E-9D4C-BD1F-F8673B348552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Washington Post</a:t>
          </a:r>
        </a:p>
      </dgm:t>
    </dgm:pt>
    <dgm:pt modelId="{1FF242E0-12C4-8C42-ABB4-FB3AD358FD45}" type="parTrans" cxnId="{3716D000-ADA3-5745-A21A-11C62D01C07A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00EB31E-34FB-7149-A2EE-7CF005403545}" type="sibTrans" cxnId="{3716D000-ADA3-5745-A21A-11C62D01C07A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93C0E7DD-EBBA-AE47-BD66-968009D70A88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Twitter</a:t>
          </a:r>
        </a:p>
      </dgm:t>
    </dgm:pt>
    <dgm:pt modelId="{378976CC-2E6B-D041-B8D3-DEC707759D4F}" type="parTrans" cxnId="{2A1C6BD8-3FF6-7040-B49B-24BB7B7BDB4B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5C1EA5CE-40D7-884D-B683-81F702256E28}" type="sibTrans" cxnId="{2A1C6BD8-3FF6-7040-B49B-24BB7B7BDB4B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E54156F5-9049-E648-B722-FA29B4590E49}">
      <dgm:prSet phldrT="[Text]" custT="1"/>
      <dgm:spPr>
        <a:solidFill>
          <a:srgbClr val="FF6600"/>
        </a:solidFill>
        <a:ln>
          <a:solidFill>
            <a:srgbClr val="E36C09"/>
          </a:solidFill>
        </a:ln>
        <a:effectLst/>
      </dgm:spPr>
      <dgm:t>
        <a:bodyPr/>
        <a:lstStyle/>
        <a:p>
          <a:r>
            <a:rPr lang="en-US" sz="1200" b="1" dirty="0">
              <a:latin typeface="Calibri"/>
              <a:cs typeface="Calibri"/>
            </a:rPr>
            <a:t>Collection</a:t>
          </a:r>
        </a:p>
      </dgm:t>
    </dgm:pt>
    <dgm:pt modelId="{76B5D00C-D410-DE4D-A6E6-0E6E9D8B5EA1}" type="parTrans" cxnId="{82393065-15C5-4E4F-A687-34E6DCDF06B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8C119AE7-61D1-0248-BF90-B233EE5D3242}" type="sibTrans" cxnId="{82393065-15C5-4E4F-A687-34E6DCDF06B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E7517310-4AC1-F845-B41C-18666F5565BA}">
      <dgm:prSet phldrT="[Text]"/>
      <dgm:spPr>
        <a:ln>
          <a:solidFill>
            <a:srgbClr val="E36C09"/>
          </a:solidFill>
        </a:ln>
      </dgm:spPr>
      <dgm:t>
        <a:bodyPr/>
        <a:lstStyle/>
        <a:p>
          <a:r>
            <a:rPr lang="en-US" dirty="0" err="1">
              <a:latin typeface="Calibri"/>
              <a:cs typeface="Calibri"/>
            </a:rPr>
            <a:t>BeautifulSoup</a:t>
          </a:r>
          <a:endParaRPr lang="en-US" dirty="0">
            <a:latin typeface="Calibri"/>
            <a:cs typeface="Calibri"/>
          </a:endParaRPr>
        </a:p>
      </dgm:t>
    </dgm:pt>
    <dgm:pt modelId="{3C0F087F-2112-4940-AAE2-4403F355E28B}" type="parTrans" cxnId="{D236FD3B-6EED-4146-B87F-C5A8373EA1BD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B8E54A12-3132-2045-9A8C-26B671992FD3}" type="sibTrans" cxnId="{D236FD3B-6EED-4146-B87F-C5A8373EA1BD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E8E4F097-7E29-9F42-BA7B-A2E990EA6D51}">
      <dgm:prSet phldrT="[Text]"/>
      <dgm:spPr>
        <a:ln>
          <a:solidFill>
            <a:srgbClr val="E36C09"/>
          </a:solidFill>
        </a:ln>
      </dgm:spPr>
      <dgm:t>
        <a:bodyPr/>
        <a:lstStyle/>
        <a:p>
          <a:r>
            <a:rPr lang="en-US" dirty="0" err="1">
              <a:latin typeface="Calibri"/>
              <a:cs typeface="Calibri"/>
            </a:rPr>
            <a:t>Tweepy</a:t>
          </a:r>
          <a:endParaRPr lang="en-US" dirty="0">
            <a:latin typeface="Calibri"/>
            <a:cs typeface="Calibri"/>
          </a:endParaRPr>
        </a:p>
      </dgm:t>
    </dgm:pt>
    <dgm:pt modelId="{50BAB5E1-E17E-AE45-8988-F8DB89BEB9BC}" type="parTrans" cxnId="{B3746601-FAF8-004A-B57D-428876E6A11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AD27438-4A96-E748-8A6C-74F45176AE4F}" type="sibTrans" cxnId="{B3746601-FAF8-004A-B57D-428876E6A11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21F835A3-EBD9-F945-A2E5-2F4D69A6B638}">
      <dgm:prSet phldrT="[Text]" custT="1"/>
      <dgm:spPr>
        <a:solidFill>
          <a:srgbClr val="CC9900"/>
        </a:solidFill>
        <a:ln>
          <a:solidFill>
            <a:srgbClr val="CC9900"/>
          </a:solidFill>
        </a:ln>
        <a:effectLst/>
      </dgm:spPr>
      <dgm:t>
        <a:bodyPr/>
        <a:lstStyle/>
        <a:p>
          <a:r>
            <a:rPr lang="en-US" sz="1200" b="1" dirty="0">
              <a:latin typeface="Calibri"/>
              <a:cs typeface="Calibri"/>
            </a:rPr>
            <a:t>Analysis</a:t>
          </a:r>
        </a:p>
      </dgm:t>
    </dgm:pt>
    <dgm:pt modelId="{83C7EC11-FAF8-9248-AF75-F8A093E5FEEF}" type="parTrans" cxnId="{81234DC7-627C-A047-8E1E-1C43D0840CAC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7BFC5E8-8FE4-B045-BBA9-54E0837C0FA3}" type="sibTrans" cxnId="{81234DC7-627C-A047-8E1E-1C43D0840CAC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3A94CCED-6189-F446-9CC8-08529C96A2FF}">
      <dgm:prSet phldrT="[Text]"/>
      <dgm:spPr>
        <a:ln>
          <a:solidFill>
            <a:srgbClr val="CC990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Alchemy API</a:t>
          </a:r>
        </a:p>
      </dgm:t>
    </dgm:pt>
    <dgm:pt modelId="{5A80E086-3B9F-CC4B-8F14-F12765BD8631}" type="parTrans" cxnId="{C9E22FD9-4C58-D845-9214-6E694BE55D9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CB048168-F3CA-2E43-924A-FD40EB65B62A}" type="sibTrans" cxnId="{C9E22FD9-4C58-D845-9214-6E694BE55D9E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0E06BC30-C6E4-CF4D-BF73-D47E73322802}">
      <dgm:prSet phldrT="[Text]"/>
      <dgm:spPr>
        <a:ln>
          <a:solidFill>
            <a:srgbClr val="CC990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Text Sentiment</a:t>
          </a:r>
        </a:p>
      </dgm:t>
    </dgm:pt>
    <dgm:pt modelId="{4C1B56E7-2180-9048-B0A1-0F76F3B7445B}" type="parTrans" cxnId="{053B3043-D3F5-1641-96EC-D10BB6A8A8D5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2AAB2B00-1773-C844-93A9-F61CDE6BBD59}" type="sibTrans" cxnId="{053B3043-D3F5-1641-96EC-D10BB6A8A8D5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C1436AEF-982B-5A47-BE99-04A8780AC4EE}">
      <dgm:prSet phldrT="[Text]" custT="1"/>
      <dgm:spPr>
        <a:solidFill>
          <a:srgbClr val="FFC000"/>
        </a:solidFill>
        <a:ln>
          <a:solidFill>
            <a:srgbClr val="FFC000"/>
          </a:solidFill>
        </a:ln>
        <a:effectLst/>
      </dgm:spPr>
      <dgm:t>
        <a:bodyPr/>
        <a:lstStyle/>
        <a:p>
          <a:r>
            <a:rPr lang="en-US" sz="1100" b="1" dirty="0">
              <a:latin typeface="Calibri"/>
              <a:cs typeface="Calibri"/>
            </a:rPr>
            <a:t>Manipulation</a:t>
          </a:r>
        </a:p>
      </dgm:t>
    </dgm:pt>
    <dgm:pt modelId="{1811251E-3532-CB48-845D-ACAA6288BA76}" type="parTrans" cxnId="{90DDD926-DB69-6D41-A16F-6666AFBB9203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8C96ADE1-158F-CA44-BD97-14A884DCE8D5}" type="sibTrans" cxnId="{90DDD926-DB69-6D41-A16F-6666AFBB9203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A472F51C-DC73-8746-B8C4-5E751B2E7513}">
      <dgm:prSet phldrT="[Text]" custT="1"/>
      <dgm:spPr>
        <a:solidFill>
          <a:srgbClr val="00B050"/>
        </a:solidFill>
        <a:ln>
          <a:solidFill>
            <a:srgbClr val="00B050"/>
          </a:solidFill>
        </a:ln>
        <a:effectLst/>
      </dgm:spPr>
      <dgm:t>
        <a:bodyPr/>
        <a:lstStyle/>
        <a:p>
          <a:r>
            <a:rPr lang="en-US" sz="1100" b="1" dirty="0">
              <a:latin typeface="Calibri"/>
              <a:cs typeface="Calibri"/>
            </a:rPr>
            <a:t>Visualization</a:t>
          </a:r>
        </a:p>
      </dgm:t>
    </dgm:pt>
    <dgm:pt modelId="{9626DF3D-C5D0-4449-B06A-B630221D12FB}" type="parTrans" cxnId="{3A9D6424-6A00-8A4C-B616-80770489A62F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4354E208-8790-6246-B6F8-FC1B94ED0068}" type="sibTrans" cxnId="{3A9D6424-6A00-8A4C-B616-80770489A62F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7A8C38D5-3361-F04D-8A4D-702B961890B4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dirty="0" err="1">
              <a:latin typeface="Calibri"/>
              <a:cs typeface="Calibri"/>
            </a:rPr>
            <a:t>Matplotlib</a:t>
          </a:r>
          <a:endParaRPr lang="en-US" dirty="0">
            <a:latin typeface="Calibri"/>
            <a:cs typeface="Calibri"/>
          </a:endParaRPr>
        </a:p>
      </dgm:t>
    </dgm:pt>
    <dgm:pt modelId="{5C023130-9CEE-654D-9555-B855C15D3458}" type="parTrans" cxnId="{D5046A42-A3A5-624D-9766-3F6C6B2457A0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F094EF16-0A74-B547-86A5-F6A737AB3CC9}" type="sibTrans" cxnId="{D5046A42-A3A5-624D-9766-3F6C6B2457A0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AE4281A7-0BDC-AD4E-A06C-498513EEE4CA}">
      <dgm:prSet phldrT="[Text]"/>
      <dgm:spPr>
        <a:ln>
          <a:solidFill>
            <a:srgbClr val="FFC000"/>
          </a:solidFill>
        </a:ln>
      </dgm:spPr>
      <dgm:t>
        <a:bodyPr/>
        <a:lstStyle/>
        <a:p>
          <a:r>
            <a:rPr lang="en-US" dirty="0" err="1">
              <a:latin typeface="Calibri"/>
              <a:cs typeface="Calibri"/>
            </a:rPr>
            <a:t>mySQL</a:t>
          </a:r>
          <a:endParaRPr lang="en-US" dirty="0">
            <a:latin typeface="Calibri"/>
            <a:cs typeface="Calibri"/>
          </a:endParaRPr>
        </a:p>
      </dgm:t>
    </dgm:pt>
    <dgm:pt modelId="{10DBB568-CFFB-DB42-B1DB-C4F683377734}" type="parTrans" cxnId="{50B42024-7302-E84F-9CE4-DDB98C9B4DAC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B52B438-87A1-5344-8402-ECFB2B6EC494}" type="sibTrans" cxnId="{50B42024-7302-E84F-9CE4-DDB98C9B4DAC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45A6289-9186-9F4E-A856-3DCA74A1B020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latin typeface="Calibri"/>
              <a:cs typeface="Calibri"/>
            </a:rPr>
            <a:t>Tableau</a:t>
          </a:r>
        </a:p>
      </dgm:t>
    </dgm:pt>
    <dgm:pt modelId="{3E641228-4D51-DD48-8FC3-A0812FAD80A2}" type="parTrans" cxnId="{EEF1CE15-861F-9E4E-A21D-3B1F47FF2BA3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97BA4909-A569-3E48-835C-3C50619C105A}" type="sibTrans" cxnId="{EEF1CE15-861F-9E4E-A21D-3B1F47FF2BA3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07794CED-6D25-6943-9E68-A4F6EF2265AB}" type="pres">
      <dgm:prSet presAssocID="{30C26DE4-05B6-404B-B9E8-F8466408EB7C}" presName="linearFlow" presStyleCnt="0">
        <dgm:presLayoutVars>
          <dgm:dir/>
          <dgm:animLvl val="lvl"/>
          <dgm:resizeHandles val="exact"/>
        </dgm:presLayoutVars>
      </dgm:prSet>
      <dgm:spPr/>
    </dgm:pt>
    <dgm:pt modelId="{DAA70CB7-DAA4-9B4E-A46A-AEED9DBB923D}" type="pres">
      <dgm:prSet presAssocID="{B43194F5-E56B-5A43-A9D5-FC15084571CC}" presName="composite" presStyleCnt="0"/>
      <dgm:spPr/>
    </dgm:pt>
    <dgm:pt modelId="{242377C8-9DF2-234E-9A72-E61D81601D9F}" type="pres">
      <dgm:prSet presAssocID="{B43194F5-E56B-5A43-A9D5-FC15084571CC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38378AD-FBD6-D54D-AF4F-B364D45DDA0A}" type="pres">
      <dgm:prSet presAssocID="{B43194F5-E56B-5A43-A9D5-FC15084571CC}" presName="descendantText" presStyleLbl="alignAcc1" presStyleIdx="0" presStyleCnt="5" custLinFactNeighborY="3514">
        <dgm:presLayoutVars>
          <dgm:bulletEnabled val="1"/>
        </dgm:presLayoutVars>
      </dgm:prSet>
      <dgm:spPr/>
    </dgm:pt>
    <dgm:pt modelId="{EF0E8A84-8F3D-F34A-BA54-DF8DFA352478}" type="pres">
      <dgm:prSet presAssocID="{940B2F43-A749-F044-95FB-298E8395D42D}" presName="sp" presStyleCnt="0"/>
      <dgm:spPr/>
    </dgm:pt>
    <dgm:pt modelId="{C8154453-1CCF-3F4D-A924-521A83E3A460}" type="pres">
      <dgm:prSet presAssocID="{E54156F5-9049-E648-B722-FA29B4590E49}" presName="composite" presStyleCnt="0"/>
      <dgm:spPr/>
    </dgm:pt>
    <dgm:pt modelId="{7052AF14-105D-D449-B4B5-007E571F831D}" type="pres">
      <dgm:prSet presAssocID="{E54156F5-9049-E648-B722-FA29B4590E49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15DC66DE-06DE-5041-BD38-F1967970C55A}" type="pres">
      <dgm:prSet presAssocID="{E54156F5-9049-E648-B722-FA29B4590E49}" presName="descendantText" presStyleLbl="alignAcc1" presStyleIdx="1" presStyleCnt="5">
        <dgm:presLayoutVars>
          <dgm:bulletEnabled val="1"/>
        </dgm:presLayoutVars>
      </dgm:prSet>
      <dgm:spPr/>
    </dgm:pt>
    <dgm:pt modelId="{F22495BB-40BA-BF46-93A7-E03B671787BE}" type="pres">
      <dgm:prSet presAssocID="{8C119AE7-61D1-0248-BF90-B233EE5D3242}" presName="sp" presStyleCnt="0"/>
      <dgm:spPr/>
    </dgm:pt>
    <dgm:pt modelId="{F7AF1284-5AFC-7A49-9A06-F3DBD4A6A9CC}" type="pres">
      <dgm:prSet presAssocID="{21F835A3-EBD9-F945-A2E5-2F4D69A6B638}" presName="composite" presStyleCnt="0"/>
      <dgm:spPr/>
    </dgm:pt>
    <dgm:pt modelId="{A3413DF6-CDB6-2448-A49D-38FEE5B49E87}" type="pres">
      <dgm:prSet presAssocID="{21F835A3-EBD9-F945-A2E5-2F4D69A6B638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1FCABF9-5CFA-854E-B61D-A7BD007E6F6B}" type="pres">
      <dgm:prSet presAssocID="{21F835A3-EBD9-F945-A2E5-2F4D69A6B638}" presName="descendantText" presStyleLbl="alignAcc1" presStyleIdx="2" presStyleCnt="5">
        <dgm:presLayoutVars>
          <dgm:bulletEnabled val="1"/>
        </dgm:presLayoutVars>
      </dgm:prSet>
      <dgm:spPr/>
    </dgm:pt>
    <dgm:pt modelId="{8A062F28-0698-2849-B67F-810F2AB5266D}" type="pres">
      <dgm:prSet presAssocID="{17BFC5E8-8FE4-B045-BBA9-54E0837C0FA3}" presName="sp" presStyleCnt="0"/>
      <dgm:spPr/>
    </dgm:pt>
    <dgm:pt modelId="{3CD07D09-3E52-5845-ABE5-D8218DFDA2D0}" type="pres">
      <dgm:prSet presAssocID="{C1436AEF-982B-5A47-BE99-04A8780AC4EE}" presName="composite" presStyleCnt="0"/>
      <dgm:spPr/>
    </dgm:pt>
    <dgm:pt modelId="{C3856B03-E977-4646-B4BE-A13F619FAE06}" type="pres">
      <dgm:prSet presAssocID="{C1436AEF-982B-5A47-BE99-04A8780AC4EE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8B9D3D-3250-8340-A0D0-40B586A75E44}" type="pres">
      <dgm:prSet presAssocID="{C1436AEF-982B-5A47-BE99-04A8780AC4EE}" presName="descendantText" presStyleLbl="alignAcc1" presStyleIdx="3" presStyleCnt="5">
        <dgm:presLayoutVars>
          <dgm:bulletEnabled val="1"/>
        </dgm:presLayoutVars>
      </dgm:prSet>
      <dgm:spPr/>
    </dgm:pt>
    <dgm:pt modelId="{9B44E7E5-CBD5-F340-80BC-50E2B808BBB9}" type="pres">
      <dgm:prSet presAssocID="{8C96ADE1-158F-CA44-BD97-14A884DCE8D5}" presName="sp" presStyleCnt="0"/>
      <dgm:spPr/>
    </dgm:pt>
    <dgm:pt modelId="{CE020C50-280C-1B42-A3D1-190528B1D2DC}" type="pres">
      <dgm:prSet presAssocID="{A472F51C-DC73-8746-B8C4-5E751B2E7513}" presName="composite" presStyleCnt="0"/>
      <dgm:spPr/>
    </dgm:pt>
    <dgm:pt modelId="{3879B7C6-D5EB-E944-86A8-F6AAD2F82EA6}" type="pres">
      <dgm:prSet presAssocID="{A472F51C-DC73-8746-B8C4-5E751B2E7513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80EFB9F-ED17-4043-AC55-41FEF3DF3B43}" type="pres">
      <dgm:prSet presAssocID="{A472F51C-DC73-8746-B8C4-5E751B2E7513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468FECCA-4662-F64E-9242-82A8672EEA56}" type="presOf" srcId="{645A6289-9186-9F4E-A856-3DCA74A1B020}" destId="{680EFB9F-ED17-4043-AC55-41FEF3DF3B43}" srcOrd="0" destOrd="1" presId="urn:microsoft.com/office/officeart/2005/8/layout/chevron2"/>
    <dgm:cxn modelId="{1FF1B4F8-D772-0745-9D20-18696757A3AE}" type="presOf" srcId="{30C26DE4-05B6-404B-B9E8-F8466408EB7C}" destId="{07794CED-6D25-6943-9E68-A4F6EF2265AB}" srcOrd="0" destOrd="0" presId="urn:microsoft.com/office/officeart/2005/8/layout/chevron2"/>
    <dgm:cxn modelId="{89B53448-B5EB-3947-A450-80B9CE538D7A}" type="presOf" srcId="{C1436AEF-982B-5A47-BE99-04A8780AC4EE}" destId="{C3856B03-E977-4646-B4BE-A13F619FAE06}" srcOrd="0" destOrd="0" presId="urn:microsoft.com/office/officeart/2005/8/layout/chevron2"/>
    <dgm:cxn modelId="{3A9D6424-6A00-8A4C-B616-80770489A62F}" srcId="{30C26DE4-05B6-404B-B9E8-F8466408EB7C}" destId="{A472F51C-DC73-8746-B8C4-5E751B2E7513}" srcOrd="4" destOrd="0" parTransId="{9626DF3D-C5D0-4449-B06A-B630221D12FB}" sibTransId="{4354E208-8790-6246-B6F8-FC1B94ED0068}"/>
    <dgm:cxn modelId="{3140A020-4E48-B94B-8459-B8476BB820BA}" type="presOf" srcId="{F8C04E28-B74E-9D4C-BD1F-F8673B348552}" destId="{D38378AD-FBD6-D54D-AF4F-B364D45DDA0A}" srcOrd="0" destOrd="0" presId="urn:microsoft.com/office/officeart/2005/8/layout/chevron2"/>
    <dgm:cxn modelId="{47426099-B006-E645-900E-0C64161B3F5D}" type="presOf" srcId="{21F835A3-EBD9-F945-A2E5-2F4D69A6B638}" destId="{A3413DF6-CDB6-2448-A49D-38FEE5B49E87}" srcOrd="0" destOrd="0" presId="urn:microsoft.com/office/officeart/2005/8/layout/chevron2"/>
    <dgm:cxn modelId="{6F3C4CCB-A608-F84E-B71E-91B2C3F57243}" type="presOf" srcId="{E7517310-4AC1-F845-B41C-18666F5565BA}" destId="{15DC66DE-06DE-5041-BD38-F1967970C55A}" srcOrd="0" destOrd="0" presId="urn:microsoft.com/office/officeart/2005/8/layout/chevron2"/>
    <dgm:cxn modelId="{82393065-15C5-4E4F-A687-34E6DCDF06BE}" srcId="{30C26DE4-05B6-404B-B9E8-F8466408EB7C}" destId="{E54156F5-9049-E648-B722-FA29B4590E49}" srcOrd="1" destOrd="0" parTransId="{76B5D00C-D410-DE4D-A6E6-0E6E9D8B5EA1}" sibTransId="{8C119AE7-61D1-0248-BF90-B233EE5D3242}"/>
    <dgm:cxn modelId="{AF02AE79-64E8-6546-B2B8-416362351BF0}" type="presOf" srcId="{0E06BC30-C6E4-CF4D-BF73-D47E73322802}" destId="{31FCABF9-5CFA-854E-B61D-A7BD007E6F6B}" srcOrd="0" destOrd="1" presId="urn:microsoft.com/office/officeart/2005/8/layout/chevron2"/>
    <dgm:cxn modelId="{4D71DE4E-0D60-184C-8012-8FC41A083921}" type="presOf" srcId="{7A8C38D5-3361-F04D-8A4D-702B961890B4}" destId="{680EFB9F-ED17-4043-AC55-41FEF3DF3B43}" srcOrd="0" destOrd="0" presId="urn:microsoft.com/office/officeart/2005/8/layout/chevron2"/>
    <dgm:cxn modelId="{091C96CB-B3D1-F242-8FFA-919056B83B51}" type="presOf" srcId="{E8E4F097-7E29-9F42-BA7B-A2E990EA6D51}" destId="{15DC66DE-06DE-5041-BD38-F1967970C55A}" srcOrd="0" destOrd="1" presId="urn:microsoft.com/office/officeart/2005/8/layout/chevron2"/>
    <dgm:cxn modelId="{C9E22FD9-4C58-D845-9214-6E694BE55D9E}" srcId="{21F835A3-EBD9-F945-A2E5-2F4D69A6B638}" destId="{3A94CCED-6189-F446-9CC8-08529C96A2FF}" srcOrd="0" destOrd="0" parTransId="{5A80E086-3B9F-CC4B-8F14-F12765BD8631}" sibTransId="{CB048168-F3CA-2E43-924A-FD40EB65B62A}"/>
    <dgm:cxn modelId="{20D3EC5C-D80C-6144-8141-B99FAD88541F}" srcId="{30C26DE4-05B6-404B-B9E8-F8466408EB7C}" destId="{B43194F5-E56B-5A43-A9D5-FC15084571CC}" srcOrd="0" destOrd="0" parTransId="{7C00B6BD-7B4D-7444-BC5F-43C4964EBDA3}" sibTransId="{940B2F43-A749-F044-95FB-298E8395D42D}"/>
    <dgm:cxn modelId="{81234DC7-627C-A047-8E1E-1C43D0840CAC}" srcId="{30C26DE4-05B6-404B-B9E8-F8466408EB7C}" destId="{21F835A3-EBD9-F945-A2E5-2F4D69A6B638}" srcOrd="2" destOrd="0" parTransId="{83C7EC11-FAF8-9248-AF75-F8A093E5FEEF}" sibTransId="{17BFC5E8-8FE4-B045-BBA9-54E0837C0FA3}"/>
    <dgm:cxn modelId="{D5046A42-A3A5-624D-9766-3F6C6B2457A0}" srcId="{A472F51C-DC73-8746-B8C4-5E751B2E7513}" destId="{7A8C38D5-3361-F04D-8A4D-702B961890B4}" srcOrd="0" destOrd="0" parTransId="{5C023130-9CEE-654D-9555-B855C15D3458}" sibTransId="{F094EF16-0A74-B547-86A5-F6A737AB3CC9}"/>
    <dgm:cxn modelId="{2A1C6BD8-3FF6-7040-B49B-24BB7B7BDB4B}" srcId="{B43194F5-E56B-5A43-A9D5-FC15084571CC}" destId="{93C0E7DD-EBBA-AE47-BD66-968009D70A88}" srcOrd="1" destOrd="0" parTransId="{378976CC-2E6B-D041-B8D3-DEC707759D4F}" sibTransId="{5C1EA5CE-40D7-884D-B683-81F702256E28}"/>
    <dgm:cxn modelId="{2F6CECBE-65FE-8149-8D52-4CDFC688AF9E}" type="presOf" srcId="{93C0E7DD-EBBA-AE47-BD66-968009D70A88}" destId="{D38378AD-FBD6-D54D-AF4F-B364D45DDA0A}" srcOrd="0" destOrd="1" presId="urn:microsoft.com/office/officeart/2005/8/layout/chevron2"/>
    <dgm:cxn modelId="{053B3043-D3F5-1641-96EC-D10BB6A8A8D5}" srcId="{21F835A3-EBD9-F945-A2E5-2F4D69A6B638}" destId="{0E06BC30-C6E4-CF4D-BF73-D47E73322802}" srcOrd="1" destOrd="0" parTransId="{4C1B56E7-2180-9048-B0A1-0F76F3B7445B}" sibTransId="{2AAB2B00-1773-C844-93A9-F61CDE6BBD59}"/>
    <dgm:cxn modelId="{4BB8122F-BD7B-0B42-8C0E-DF9E277ABB11}" type="presOf" srcId="{B43194F5-E56B-5A43-A9D5-FC15084571CC}" destId="{242377C8-9DF2-234E-9A72-E61D81601D9F}" srcOrd="0" destOrd="0" presId="urn:microsoft.com/office/officeart/2005/8/layout/chevron2"/>
    <dgm:cxn modelId="{0F938380-F78A-8840-949A-6430CAA3D623}" type="presOf" srcId="{A472F51C-DC73-8746-B8C4-5E751B2E7513}" destId="{3879B7C6-D5EB-E944-86A8-F6AAD2F82EA6}" srcOrd="0" destOrd="0" presId="urn:microsoft.com/office/officeart/2005/8/layout/chevron2"/>
    <dgm:cxn modelId="{9BA79914-4510-7347-A2AD-9C0418618C53}" type="presOf" srcId="{E54156F5-9049-E648-B722-FA29B4590E49}" destId="{7052AF14-105D-D449-B4B5-007E571F831D}" srcOrd="0" destOrd="0" presId="urn:microsoft.com/office/officeart/2005/8/layout/chevron2"/>
    <dgm:cxn modelId="{EEF1CE15-861F-9E4E-A21D-3B1F47FF2BA3}" srcId="{A472F51C-DC73-8746-B8C4-5E751B2E7513}" destId="{645A6289-9186-9F4E-A856-3DCA74A1B020}" srcOrd="1" destOrd="0" parTransId="{3E641228-4D51-DD48-8FC3-A0812FAD80A2}" sibTransId="{97BA4909-A569-3E48-835C-3C50619C105A}"/>
    <dgm:cxn modelId="{74CD5C2A-ABB7-EF42-9EA1-DB5AA6CB9DAD}" type="presOf" srcId="{AE4281A7-0BDC-AD4E-A06C-498513EEE4CA}" destId="{428B9D3D-3250-8340-A0D0-40B586A75E44}" srcOrd="0" destOrd="0" presId="urn:microsoft.com/office/officeart/2005/8/layout/chevron2"/>
    <dgm:cxn modelId="{3716D000-ADA3-5745-A21A-11C62D01C07A}" srcId="{B43194F5-E56B-5A43-A9D5-FC15084571CC}" destId="{F8C04E28-B74E-9D4C-BD1F-F8673B348552}" srcOrd="0" destOrd="0" parTransId="{1FF242E0-12C4-8C42-ABB4-FB3AD358FD45}" sibTransId="{100EB31E-34FB-7149-A2EE-7CF005403545}"/>
    <dgm:cxn modelId="{50B42024-7302-E84F-9CE4-DDB98C9B4DAC}" srcId="{C1436AEF-982B-5A47-BE99-04A8780AC4EE}" destId="{AE4281A7-0BDC-AD4E-A06C-498513EEE4CA}" srcOrd="0" destOrd="0" parTransId="{10DBB568-CFFB-DB42-B1DB-C4F683377734}" sibTransId="{1B52B438-87A1-5344-8402-ECFB2B6EC494}"/>
    <dgm:cxn modelId="{67D4076D-AD4A-0246-B4D4-041D8C9FBE35}" type="presOf" srcId="{3A94CCED-6189-F446-9CC8-08529C96A2FF}" destId="{31FCABF9-5CFA-854E-B61D-A7BD007E6F6B}" srcOrd="0" destOrd="0" presId="urn:microsoft.com/office/officeart/2005/8/layout/chevron2"/>
    <dgm:cxn modelId="{D236FD3B-6EED-4146-B87F-C5A8373EA1BD}" srcId="{E54156F5-9049-E648-B722-FA29B4590E49}" destId="{E7517310-4AC1-F845-B41C-18666F5565BA}" srcOrd="0" destOrd="0" parTransId="{3C0F087F-2112-4940-AAE2-4403F355E28B}" sibTransId="{B8E54A12-3132-2045-9A8C-26B671992FD3}"/>
    <dgm:cxn modelId="{B3746601-FAF8-004A-B57D-428876E6A11E}" srcId="{E54156F5-9049-E648-B722-FA29B4590E49}" destId="{E8E4F097-7E29-9F42-BA7B-A2E990EA6D51}" srcOrd="1" destOrd="0" parTransId="{50BAB5E1-E17E-AE45-8988-F8DB89BEB9BC}" sibTransId="{6AD27438-4A96-E748-8A6C-74F45176AE4F}"/>
    <dgm:cxn modelId="{90DDD926-DB69-6D41-A16F-6666AFBB9203}" srcId="{30C26DE4-05B6-404B-B9E8-F8466408EB7C}" destId="{C1436AEF-982B-5A47-BE99-04A8780AC4EE}" srcOrd="3" destOrd="0" parTransId="{1811251E-3532-CB48-845D-ACAA6288BA76}" sibTransId="{8C96ADE1-158F-CA44-BD97-14A884DCE8D5}"/>
    <dgm:cxn modelId="{A4350EF6-577B-BB4B-B1F4-3B409D9DD410}" type="presParOf" srcId="{07794CED-6D25-6943-9E68-A4F6EF2265AB}" destId="{DAA70CB7-DAA4-9B4E-A46A-AEED9DBB923D}" srcOrd="0" destOrd="0" presId="urn:microsoft.com/office/officeart/2005/8/layout/chevron2"/>
    <dgm:cxn modelId="{57497288-2B95-B948-8A54-619C17EB24A8}" type="presParOf" srcId="{DAA70CB7-DAA4-9B4E-A46A-AEED9DBB923D}" destId="{242377C8-9DF2-234E-9A72-E61D81601D9F}" srcOrd="0" destOrd="0" presId="urn:microsoft.com/office/officeart/2005/8/layout/chevron2"/>
    <dgm:cxn modelId="{E3156604-88B4-844A-B1F0-DFF70FA97A65}" type="presParOf" srcId="{DAA70CB7-DAA4-9B4E-A46A-AEED9DBB923D}" destId="{D38378AD-FBD6-D54D-AF4F-B364D45DDA0A}" srcOrd="1" destOrd="0" presId="urn:microsoft.com/office/officeart/2005/8/layout/chevron2"/>
    <dgm:cxn modelId="{7E62E263-9C3C-5247-9B8C-0459FE270D82}" type="presParOf" srcId="{07794CED-6D25-6943-9E68-A4F6EF2265AB}" destId="{EF0E8A84-8F3D-F34A-BA54-DF8DFA352478}" srcOrd="1" destOrd="0" presId="urn:microsoft.com/office/officeart/2005/8/layout/chevron2"/>
    <dgm:cxn modelId="{570534B0-1F28-5940-BA87-6FF479DC7FE6}" type="presParOf" srcId="{07794CED-6D25-6943-9E68-A4F6EF2265AB}" destId="{C8154453-1CCF-3F4D-A924-521A83E3A460}" srcOrd="2" destOrd="0" presId="urn:microsoft.com/office/officeart/2005/8/layout/chevron2"/>
    <dgm:cxn modelId="{D89C26B6-BB98-F54B-BCF5-3D79EFB47636}" type="presParOf" srcId="{C8154453-1CCF-3F4D-A924-521A83E3A460}" destId="{7052AF14-105D-D449-B4B5-007E571F831D}" srcOrd="0" destOrd="0" presId="urn:microsoft.com/office/officeart/2005/8/layout/chevron2"/>
    <dgm:cxn modelId="{87D364E8-640D-BA40-9F65-6F40085931D8}" type="presParOf" srcId="{C8154453-1CCF-3F4D-A924-521A83E3A460}" destId="{15DC66DE-06DE-5041-BD38-F1967970C55A}" srcOrd="1" destOrd="0" presId="urn:microsoft.com/office/officeart/2005/8/layout/chevron2"/>
    <dgm:cxn modelId="{8F5E7E40-84F0-974C-814E-84FFC05B3CBF}" type="presParOf" srcId="{07794CED-6D25-6943-9E68-A4F6EF2265AB}" destId="{F22495BB-40BA-BF46-93A7-E03B671787BE}" srcOrd="3" destOrd="0" presId="urn:microsoft.com/office/officeart/2005/8/layout/chevron2"/>
    <dgm:cxn modelId="{54A99673-9B98-E749-99D8-5F2A2D88D833}" type="presParOf" srcId="{07794CED-6D25-6943-9E68-A4F6EF2265AB}" destId="{F7AF1284-5AFC-7A49-9A06-F3DBD4A6A9CC}" srcOrd="4" destOrd="0" presId="urn:microsoft.com/office/officeart/2005/8/layout/chevron2"/>
    <dgm:cxn modelId="{1133A1D3-196D-A445-964D-CBBD1253D9DE}" type="presParOf" srcId="{F7AF1284-5AFC-7A49-9A06-F3DBD4A6A9CC}" destId="{A3413DF6-CDB6-2448-A49D-38FEE5B49E87}" srcOrd="0" destOrd="0" presId="urn:microsoft.com/office/officeart/2005/8/layout/chevron2"/>
    <dgm:cxn modelId="{BCA5EA24-F655-BE48-B428-1FFF03609AA5}" type="presParOf" srcId="{F7AF1284-5AFC-7A49-9A06-F3DBD4A6A9CC}" destId="{31FCABF9-5CFA-854E-B61D-A7BD007E6F6B}" srcOrd="1" destOrd="0" presId="urn:microsoft.com/office/officeart/2005/8/layout/chevron2"/>
    <dgm:cxn modelId="{622EA9CB-61F4-6246-8AEF-E39ABF4D34DF}" type="presParOf" srcId="{07794CED-6D25-6943-9E68-A4F6EF2265AB}" destId="{8A062F28-0698-2849-B67F-810F2AB5266D}" srcOrd="5" destOrd="0" presId="urn:microsoft.com/office/officeart/2005/8/layout/chevron2"/>
    <dgm:cxn modelId="{EA373ABA-21FE-FD4D-945F-60684F89506A}" type="presParOf" srcId="{07794CED-6D25-6943-9E68-A4F6EF2265AB}" destId="{3CD07D09-3E52-5845-ABE5-D8218DFDA2D0}" srcOrd="6" destOrd="0" presId="urn:microsoft.com/office/officeart/2005/8/layout/chevron2"/>
    <dgm:cxn modelId="{BDCCA8CA-59CC-D14A-917B-DB8F33DEC0EE}" type="presParOf" srcId="{3CD07D09-3E52-5845-ABE5-D8218DFDA2D0}" destId="{C3856B03-E977-4646-B4BE-A13F619FAE06}" srcOrd="0" destOrd="0" presId="urn:microsoft.com/office/officeart/2005/8/layout/chevron2"/>
    <dgm:cxn modelId="{E375CF8B-C303-EE41-AE5D-E26F950FB3B5}" type="presParOf" srcId="{3CD07D09-3E52-5845-ABE5-D8218DFDA2D0}" destId="{428B9D3D-3250-8340-A0D0-40B586A75E44}" srcOrd="1" destOrd="0" presId="urn:microsoft.com/office/officeart/2005/8/layout/chevron2"/>
    <dgm:cxn modelId="{556C2689-658C-D141-A974-F956EE34DC1E}" type="presParOf" srcId="{07794CED-6D25-6943-9E68-A4F6EF2265AB}" destId="{9B44E7E5-CBD5-F340-80BC-50E2B808BBB9}" srcOrd="7" destOrd="0" presId="urn:microsoft.com/office/officeart/2005/8/layout/chevron2"/>
    <dgm:cxn modelId="{DB82E628-C3BA-4B4D-A710-C07EE9DA257F}" type="presParOf" srcId="{07794CED-6D25-6943-9E68-A4F6EF2265AB}" destId="{CE020C50-280C-1B42-A3D1-190528B1D2DC}" srcOrd="8" destOrd="0" presId="urn:microsoft.com/office/officeart/2005/8/layout/chevron2"/>
    <dgm:cxn modelId="{B6D557D4-2327-FF46-B761-EE43369C02C6}" type="presParOf" srcId="{CE020C50-280C-1B42-A3D1-190528B1D2DC}" destId="{3879B7C6-D5EB-E944-86A8-F6AAD2F82EA6}" srcOrd="0" destOrd="0" presId="urn:microsoft.com/office/officeart/2005/8/layout/chevron2"/>
    <dgm:cxn modelId="{7E2B6085-91D2-0C4E-B451-E6A65401B749}" type="presParOf" srcId="{CE020C50-280C-1B42-A3D1-190528B1D2DC}" destId="{680EFB9F-ED17-4043-AC55-41FEF3DF3B4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377C8-9DF2-234E-9A72-E61D81601D9F}">
      <dsp:nvSpPr>
        <dsp:cNvPr id="0" name=""/>
        <dsp:cNvSpPr/>
      </dsp:nvSpPr>
      <dsp:spPr>
        <a:xfrm rot="5400000">
          <a:off x="-171929" y="174070"/>
          <a:ext cx="1146194" cy="802335"/>
        </a:xfrm>
        <a:prstGeom prst="chevron">
          <a:avLst/>
        </a:prstGeom>
        <a:solidFill>
          <a:srgbClr val="FF0000"/>
        </a:solidFill>
        <a:ln w="9525" cap="flat" cmpd="sng" algn="ctr">
          <a:solidFill>
            <a:srgbClr val="FF0000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/>
              <a:cs typeface="Calibri"/>
            </a:rPr>
            <a:t>Data Source</a:t>
          </a:r>
        </a:p>
      </dsp:txBody>
      <dsp:txXfrm rot="-5400000">
        <a:off x="1" y="403309"/>
        <a:ext cx="802335" cy="343859"/>
      </dsp:txXfrm>
    </dsp:sp>
    <dsp:sp modelId="{D38378AD-FBD6-D54D-AF4F-B364D45DDA0A}">
      <dsp:nvSpPr>
        <dsp:cNvPr id="0" name=""/>
        <dsp:cNvSpPr/>
      </dsp:nvSpPr>
      <dsp:spPr>
        <a:xfrm rot="5400000">
          <a:off x="2668206" y="-1837549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0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Washington Post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Twitter</a:t>
          </a:r>
        </a:p>
      </dsp:txBody>
      <dsp:txXfrm rot="-5400000">
        <a:off x="802336" y="64690"/>
        <a:ext cx="4440399" cy="672288"/>
      </dsp:txXfrm>
    </dsp:sp>
    <dsp:sp modelId="{7052AF14-105D-D449-B4B5-007E571F831D}">
      <dsp:nvSpPr>
        <dsp:cNvPr id="0" name=""/>
        <dsp:cNvSpPr/>
      </dsp:nvSpPr>
      <dsp:spPr>
        <a:xfrm rot="5400000">
          <a:off x="-171929" y="1203738"/>
          <a:ext cx="1146194" cy="802335"/>
        </a:xfrm>
        <a:prstGeom prst="chevron">
          <a:avLst/>
        </a:prstGeom>
        <a:solidFill>
          <a:srgbClr val="FF6600"/>
        </a:solidFill>
        <a:ln w="9525" cap="flat" cmpd="sng" algn="ctr">
          <a:solidFill>
            <a:srgbClr val="E36C09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/>
              <a:cs typeface="Calibri"/>
            </a:rPr>
            <a:t>Collection</a:t>
          </a:r>
        </a:p>
      </dsp:txBody>
      <dsp:txXfrm rot="-5400000">
        <a:off x="1" y="1432977"/>
        <a:ext cx="802335" cy="343859"/>
      </dsp:txXfrm>
    </dsp:sp>
    <dsp:sp modelId="{15DC66DE-06DE-5041-BD38-F1967970C55A}">
      <dsp:nvSpPr>
        <dsp:cNvPr id="0" name=""/>
        <dsp:cNvSpPr/>
      </dsp:nvSpPr>
      <dsp:spPr>
        <a:xfrm rot="5400000">
          <a:off x="2668206" y="-834061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E36C09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Calibri"/>
              <a:cs typeface="Calibri"/>
            </a:rPr>
            <a:t>BeautifulSoup</a:t>
          </a:r>
          <a:endParaRPr lang="en-US" sz="2100" kern="1200" dirty="0">
            <a:latin typeface="Calibri"/>
            <a:cs typeface="Calibri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Calibri"/>
              <a:cs typeface="Calibri"/>
            </a:rPr>
            <a:t>Tweepy</a:t>
          </a:r>
          <a:endParaRPr lang="en-US" sz="2100" kern="1200" dirty="0">
            <a:latin typeface="Calibri"/>
            <a:cs typeface="Calibri"/>
          </a:endParaRPr>
        </a:p>
      </dsp:txBody>
      <dsp:txXfrm rot="-5400000">
        <a:off x="802336" y="1068178"/>
        <a:ext cx="4440399" cy="672288"/>
      </dsp:txXfrm>
    </dsp:sp>
    <dsp:sp modelId="{A3413DF6-CDB6-2448-A49D-38FEE5B49E87}">
      <dsp:nvSpPr>
        <dsp:cNvPr id="0" name=""/>
        <dsp:cNvSpPr/>
      </dsp:nvSpPr>
      <dsp:spPr>
        <a:xfrm rot="5400000">
          <a:off x="-171929" y="2233406"/>
          <a:ext cx="1146194" cy="802335"/>
        </a:xfrm>
        <a:prstGeom prst="chevron">
          <a:avLst/>
        </a:prstGeom>
        <a:solidFill>
          <a:srgbClr val="CC9900"/>
        </a:solidFill>
        <a:ln w="9525" cap="flat" cmpd="sng" algn="ctr">
          <a:solidFill>
            <a:srgbClr val="CC9900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/>
              <a:cs typeface="Calibri"/>
            </a:rPr>
            <a:t>Analysis</a:t>
          </a:r>
        </a:p>
      </dsp:txBody>
      <dsp:txXfrm rot="-5400000">
        <a:off x="1" y="2462645"/>
        <a:ext cx="802335" cy="343859"/>
      </dsp:txXfrm>
    </dsp:sp>
    <dsp:sp modelId="{31FCABF9-5CFA-854E-B61D-A7BD007E6F6B}">
      <dsp:nvSpPr>
        <dsp:cNvPr id="0" name=""/>
        <dsp:cNvSpPr/>
      </dsp:nvSpPr>
      <dsp:spPr>
        <a:xfrm rot="5400000">
          <a:off x="2668206" y="195606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CC99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Alchemy API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Text Sentiment</a:t>
          </a:r>
        </a:p>
      </dsp:txBody>
      <dsp:txXfrm rot="-5400000">
        <a:off x="802336" y="2097846"/>
        <a:ext cx="4440399" cy="672288"/>
      </dsp:txXfrm>
    </dsp:sp>
    <dsp:sp modelId="{C3856B03-E977-4646-B4BE-A13F619FAE06}">
      <dsp:nvSpPr>
        <dsp:cNvPr id="0" name=""/>
        <dsp:cNvSpPr/>
      </dsp:nvSpPr>
      <dsp:spPr>
        <a:xfrm rot="5400000">
          <a:off x="-171929" y="3263074"/>
          <a:ext cx="1146194" cy="802335"/>
        </a:xfrm>
        <a:prstGeom prst="chevron">
          <a:avLst/>
        </a:prstGeom>
        <a:solidFill>
          <a:srgbClr val="FFC000"/>
        </a:solidFill>
        <a:ln w="9525" cap="flat" cmpd="sng" algn="ctr">
          <a:solidFill>
            <a:srgbClr val="FFC000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"/>
              <a:cs typeface="Calibri"/>
            </a:rPr>
            <a:t>Manipulation</a:t>
          </a:r>
        </a:p>
      </dsp:txBody>
      <dsp:txXfrm rot="-5400000">
        <a:off x="1" y="3492313"/>
        <a:ext cx="802335" cy="343859"/>
      </dsp:txXfrm>
    </dsp:sp>
    <dsp:sp modelId="{428B9D3D-3250-8340-A0D0-40B586A75E44}">
      <dsp:nvSpPr>
        <dsp:cNvPr id="0" name=""/>
        <dsp:cNvSpPr/>
      </dsp:nvSpPr>
      <dsp:spPr>
        <a:xfrm rot="5400000">
          <a:off x="2668206" y="1225274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FFC00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Calibri"/>
              <a:cs typeface="Calibri"/>
            </a:rPr>
            <a:t>mySQL</a:t>
          </a:r>
          <a:endParaRPr lang="en-US" sz="2100" kern="1200" dirty="0">
            <a:latin typeface="Calibri"/>
            <a:cs typeface="Calibri"/>
          </a:endParaRPr>
        </a:p>
      </dsp:txBody>
      <dsp:txXfrm rot="-5400000">
        <a:off x="802336" y="3127514"/>
        <a:ext cx="4440399" cy="672288"/>
      </dsp:txXfrm>
    </dsp:sp>
    <dsp:sp modelId="{3879B7C6-D5EB-E944-86A8-F6AAD2F82EA6}">
      <dsp:nvSpPr>
        <dsp:cNvPr id="0" name=""/>
        <dsp:cNvSpPr/>
      </dsp:nvSpPr>
      <dsp:spPr>
        <a:xfrm rot="5400000">
          <a:off x="-171929" y="4292742"/>
          <a:ext cx="1146194" cy="802335"/>
        </a:xfrm>
        <a:prstGeom prst="chevron">
          <a:avLst/>
        </a:prstGeom>
        <a:solidFill>
          <a:srgbClr val="00B050"/>
        </a:solidFill>
        <a:ln w="9525" cap="flat" cmpd="sng" algn="ctr">
          <a:solidFill>
            <a:srgbClr val="00B050"/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"/>
              <a:cs typeface="Calibri"/>
            </a:rPr>
            <a:t>Visualization</a:t>
          </a:r>
        </a:p>
      </dsp:txBody>
      <dsp:txXfrm rot="-5400000">
        <a:off x="1" y="4521981"/>
        <a:ext cx="802335" cy="343859"/>
      </dsp:txXfrm>
    </dsp:sp>
    <dsp:sp modelId="{680EFB9F-ED17-4043-AC55-41FEF3DF3B43}">
      <dsp:nvSpPr>
        <dsp:cNvPr id="0" name=""/>
        <dsp:cNvSpPr/>
      </dsp:nvSpPr>
      <dsp:spPr>
        <a:xfrm rot="5400000">
          <a:off x="2668206" y="2254942"/>
          <a:ext cx="745026" cy="44767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rgbClr val="00B05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>
              <a:latin typeface="Calibri"/>
              <a:cs typeface="Calibri"/>
            </a:rPr>
            <a:t>Matplotlib</a:t>
          </a:r>
          <a:endParaRPr lang="en-US" sz="2100" kern="1200" dirty="0">
            <a:latin typeface="Calibri"/>
            <a:cs typeface="Calibri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latin typeface="Calibri"/>
              <a:cs typeface="Calibri"/>
            </a:rPr>
            <a:t>Tableau</a:t>
          </a:r>
        </a:p>
      </dsp:txBody>
      <dsp:txXfrm rot="-5400000">
        <a:off x="802336" y="4157182"/>
        <a:ext cx="4440399" cy="672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0937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dirty="0"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07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896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59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1800 tweets in 15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/>
                <a:cs typeface="Calibri"/>
              </a:rPr>
              <a:t>200 queries within 1 loop 40 second sleep mode</a:t>
            </a:r>
            <a:r>
              <a:rPr lang="en-US" sz="1200" baseline="0" dirty="0">
                <a:latin typeface="Calibri"/>
                <a:cs typeface="Calibri"/>
              </a:rPr>
              <a:t> * </a:t>
            </a:r>
            <a:r>
              <a:rPr lang="en-US" sz="1200" dirty="0">
                <a:latin typeface="Calibri"/>
                <a:cs typeface="Calibri"/>
              </a:rPr>
              <a:t>16 loops  = 3200 tweets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/>
                <a:cs typeface="Calibri"/>
              </a:rPr>
              <a:t>Sentiment analysis</a:t>
            </a:r>
            <a:r>
              <a:rPr lang="en-US" sz="1200" baseline="0" dirty="0">
                <a:latin typeface="Calibri"/>
                <a:cs typeface="Calibri"/>
              </a:rPr>
              <a:t> - </a:t>
            </a:r>
            <a:r>
              <a:rPr lang="en-US" sz="1200" dirty="0">
                <a:latin typeface="Calibri"/>
                <a:cs typeface="Calibri"/>
              </a:rPr>
              <a:t>: only run limited number of sentiments at a time in</a:t>
            </a:r>
            <a:r>
              <a:rPr lang="en-US" sz="1200" baseline="0" dirty="0">
                <a:latin typeface="Calibri"/>
                <a:cs typeface="Calibri"/>
              </a:rPr>
              <a:t> </a:t>
            </a:r>
            <a:r>
              <a:rPr lang="en-US" sz="1200" baseline="0" dirty="0" err="1">
                <a:latin typeface="Calibri"/>
                <a:cs typeface="Calibri"/>
              </a:rPr>
              <a:t>api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59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606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18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62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004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70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4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676400" y="274637"/>
            <a:ext cx="6868797" cy="7244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 sz="2800" b="1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50332" y="1270000"/>
            <a:ext cx="8136467" cy="48561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Shape 27"/>
          <p:cNvCxnSpPr/>
          <p:nvPr/>
        </p:nvCxnSpPr>
        <p:spPr>
          <a:xfrm>
            <a:off x="1600200" y="274637"/>
            <a:ext cx="0" cy="799421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28"/>
          <p:cNvCxnSpPr/>
          <p:nvPr/>
        </p:nvCxnSpPr>
        <p:spPr>
          <a:xfrm>
            <a:off x="1600200" y="1074058"/>
            <a:ext cx="710488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/>
          <p:cNvCxnSpPr/>
          <p:nvPr/>
        </p:nvCxnSpPr>
        <p:spPr>
          <a:xfrm>
            <a:off x="457200" y="640080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6553200" y="6400800"/>
            <a:ext cx="0" cy="32003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370"/>
          <p:cNvSpPr txBox="1">
            <a:spLocks noGrp="1"/>
          </p:cNvSpPr>
          <p:nvPr>
            <p:ph type="ftr" idx="11"/>
          </p:nvPr>
        </p:nvSpPr>
        <p:spPr>
          <a:xfrm>
            <a:off x="384132" y="6410662"/>
            <a:ext cx="317326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/>
            </a:lvl1pPr>
          </a:lstStyle>
          <a:p>
            <a:pPr>
              <a:buSzPct val="25000"/>
              <a:defRPr/>
            </a:pPr>
            <a:r>
              <a:rPr lang="en-US" dirty="0"/>
              <a:t>Dealing With Data- Spring 2016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0163" y="6416944"/>
            <a:ext cx="1735034" cy="377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0840" y="343910"/>
            <a:ext cx="696052" cy="58588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4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228600" y="3699384"/>
            <a:ext cx="86868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Analysis of public sentiment on Twitter versus debate performance of top GOP candidates.</a:t>
            </a:r>
            <a:endParaRPr lang="en-US" sz="24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914400" y="5328702"/>
            <a:ext cx="7315200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Dealing with Data Final Project- TEAM #2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6096000" y="6108192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500" b="1" dirty="0"/>
              <a:t>5</a:t>
            </a:r>
            <a:r>
              <a:rPr lang="en-US" sz="1500" b="1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/9/2016</a:t>
            </a:r>
          </a:p>
        </p:txBody>
      </p:sp>
      <p:cxnSp>
        <p:nvCxnSpPr>
          <p:cNvPr id="97" name="Shape 97"/>
          <p:cNvCxnSpPr/>
          <p:nvPr/>
        </p:nvCxnSpPr>
        <p:spPr>
          <a:xfrm>
            <a:off x="914400" y="5323603"/>
            <a:ext cx="7315200" cy="0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Shape 98"/>
          <p:cNvCxnSpPr/>
          <p:nvPr/>
        </p:nvCxnSpPr>
        <p:spPr>
          <a:xfrm>
            <a:off x="914400" y="6045731"/>
            <a:ext cx="2743199" cy="0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Shape 99"/>
          <p:cNvCxnSpPr/>
          <p:nvPr/>
        </p:nvCxnSpPr>
        <p:spPr>
          <a:xfrm>
            <a:off x="5486400" y="6045731"/>
            <a:ext cx="2743199" cy="0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2944585" y="1687739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9" y="6406841"/>
            <a:ext cx="1737511" cy="377985"/>
          </a:xfrm>
          <a:prstGeom prst="rect">
            <a:avLst/>
          </a:prstGeom>
        </p:spPr>
      </p:pic>
      <p:sp>
        <p:nvSpPr>
          <p:cNvPr id="12" name="Shape 96"/>
          <p:cNvSpPr txBox="1">
            <a:spLocks/>
          </p:cNvSpPr>
          <p:nvPr/>
        </p:nvSpPr>
        <p:spPr>
          <a:xfrm>
            <a:off x="761999" y="6269374"/>
            <a:ext cx="447260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SzPct val="25000"/>
            </a:pPr>
            <a:r>
              <a:rPr lang="en-US" sz="1500" dirty="0"/>
              <a:t>Team Members: </a:t>
            </a:r>
            <a:r>
              <a:rPr lang="en-US" sz="1500" dirty="0" err="1"/>
              <a:t>Ankur</a:t>
            </a:r>
            <a:r>
              <a:rPr lang="en-US" sz="1500" dirty="0"/>
              <a:t> Chaudhary , Christina Wei, Janul Hernandez, and Peter Meijer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4" y="278624"/>
            <a:ext cx="8836946" cy="33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2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Topics Through 3 Debates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731476"/>
            <a:ext cx="4782536" cy="3634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32" y="1642531"/>
            <a:ext cx="4226468" cy="38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Trump Main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9" y="1299677"/>
            <a:ext cx="8951503" cy="3418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1897" y="5018660"/>
            <a:ext cx="735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Common theme of the people not being happy.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Denouncing government veterans and current GOP establishment.</a:t>
            </a:r>
          </a:p>
        </p:txBody>
      </p:sp>
    </p:spTree>
    <p:extLst>
      <p:ext uri="{BB962C8B-B14F-4D97-AF65-F5344CB8AC3E}">
        <p14:creationId xmlns:p14="http://schemas.microsoft.com/office/powerpoint/2010/main" val="298133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990600" y="2894469"/>
            <a:ext cx="7543800" cy="685800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</a:p>
        </p:txBody>
      </p:sp>
      <p:sp>
        <p:nvSpPr>
          <p:cNvPr id="180" name="Shape 180"/>
          <p:cNvSpPr/>
          <p:nvPr/>
        </p:nvSpPr>
        <p:spPr>
          <a:xfrm>
            <a:off x="990600" y="3743589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Sentiment</a:t>
            </a:r>
          </a:p>
        </p:txBody>
      </p:sp>
      <p:sp>
        <p:nvSpPr>
          <p:cNvPr id="10" name="Shape 180"/>
          <p:cNvSpPr/>
          <p:nvPr/>
        </p:nvSpPr>
        <p:spPr>
          <a:xfrm>
            <a:off x="990600" y="4646815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1" name="Shape 180"/>
          <p:cNvSpPr/>
          <p:nvPr/>
        </p:nvSpPr>
        <p:spPr>
          <a:xfrm>
            <a:off x="990600" y="1974882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795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Trump: Top 5 Negative and Positive 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6019798" y="7006117"/>
            <a:ext cx="520521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88213"/>
              </p:ext>
            </p:extLst>
          </p:nvPr>
        </p:nvGraphicFramePr>
        <p:xfrm>
          <a:off x="168378" y="1347591"/>
          <a:ext cx="4376207" cy="247904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9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/>
                          <a:cs typeface="Calibri"/>
                        </a:rPr>
                        <a:t>POSITIVE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Whoever made this Trump v. Manson. http://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/ztUx36aY1c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Mexicans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and Black People teaming up against Donald Trump BOY LIFE BEAUTIFUL RN MY NIGGA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I’m a Veteran. I was born in Mexico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Thank you Wilkes-Barre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MakeAmericaGreatAgain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#Trump2016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https://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FJbNlidwJF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Wilkes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Barre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60482"/>
              </p:ext>
            </p:extLst>
          </p:nvPr>
        </p:nvGraphicFramePr>
        <p:xfrm>
          <a:off x="4607352" y="1345096"/>
          <a:ext cx="4361592" cy="266192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NEGATIVE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I pray and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I pray trump doesn’t get elected VOTE…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Me: green is like the ugliest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color ever</a:t>
                      </a:r>
                    </a:p>
                    <a:p>
                      <a:r>
                        <a:rPr lang="en-US" sz="1200" baseline="0" dirty="0">
                          <a:latin typeface="Calibri"/>
                          <a:cs typeface="Calibri"/>
                        </a:rPr>
                        <a:t>Donald trump: I hate the color green</a:t>
                      </a:r>
                    </a:p>
                    <a:p>
                      <a:r>
                        <a:rPr lang="en-US" sz="1200" baseline="0" dirty="0">
                          <a:latin typeface="Calibri"/>
                          <a:cs typeface="Calibri"/>
                        </a:rPr>
                        <a:t>Me: https://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/ryJcjKm8B1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I’M SCREAMING THEY DROVE PAST A TRUMP RALLY AND PLAYED THIS https://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/gZAnYw1sXs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Donald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trump 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gona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deport all the foreign bitches that 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yall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love fucking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Donald Trump rally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vs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Bernie Sanders rally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5" y="867415"/>
            <a:ext cx="1037799" cy="1037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74192" y="926878"/>
            <a:ext cx="1037799" cy="103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01" y="4081229"/>
            <a:ext cx="2177425" cy="2295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78" y="4081229"/>
            <a:ext cx="2205811" cy="22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Cruz: Top 5 Negative and Positive 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6060336" y="5778457"/>
            <a:ext cx="311464" cy="222668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63612"/>
              </p:ext>
            </p:extLst>
          </p:nvPr>
        </p:nvGraphicFramePr>
        <p:xfrm>
          <a:off x="168378" y="1347591"/>
          <a:ext cx="4376207" cy="257556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9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/>
                          <a:cs typeface="Calibri"/>
                        </a:rPr>
                        <a:t>POSITIVE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Ted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Cruz understands that step number one is defeating that nasty Washington cartel is owing your electoral successes…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Now do you believe me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that the Cruz campaign is struggling #</a:t>
                      </a:r>
                      <a:r>
                        <a:rPr lang="en-US" sz="1200" baseline="0" dirty="0" err="1">
                          <a:latin typeface="Calibri"/>
                          <a:cs typeface="Calibri"/>
                        </a:rPr>
                        <a:t>TrumpTrain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#trump…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On behalf of Trump supporters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Sellout? Nah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10689"/>
              </p:ext>
            </p:extLst>
          </p:nvPr>
        </p:nvGraphicFramePr>
        <p:xfrm>
          <a:off x="4607352" y="1345096"/>
          <a:ext cx="4361592" cy="256540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NEGATIVE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 CONFRONTED: HOW CAN YOU HAVE DELEGATES WITHOUT A VOTE? https://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t.co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iUejLichH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 and Kasich should just drop out already #Trump2016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VoteTrump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InPrimary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MakeAmericaGreatAgain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/>
                          <a:cs typeface="Calibri"/>
                        </a:rPr>
                        <a:t>Ithe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people aren’t happy with the dirty politics Cru is playing. It’s over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 on CNN just said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RETWEET if you think Cruz and Kasich’s attempt to subvert the popular vote is pathetic! #Trump2016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5" y="867415"/>
            <a:ext cx="1037799" cy="1037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74192" y="926878"/>
            <a:ext cx="1037799" cy="103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16" y="4126798"/>
            <a:ext cx="1964925" cy="2155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091" y="4126797"/>
            <a:ext cx="1943565" cy="21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5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Kasich: Top 5 Negative and Positive 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92538"/>
              </p:ext>
            </p:extLst>
          </p:nvPr>
        </p:nvGraphicFramePr>
        <p:xfrm>
          <a:off x="168378" y="1347591"/>
          <a:ext cx="4376207" cy="274828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9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/>
                          <a:cs typeface="Calibri"/>
                        </a:rPr>
                        <a:t>POSITIVE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Am I crazy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Kasic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RETWEET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THIS POLL SO WE CAN GET A BIG PICTURE IDEA!</a:t>
                      </a:r>
                    </a:p>
                    <a:p>
                      <a:r>
                        <a:rPr lang="en-US" sz="1200" baseline="0" dirty="0">
                          <a:latin typeface="Calibri"/>
                          <a:cs typeface="Calibri"/>
                        </a:rPr>
                        <a:t>Cruz and Kasich teaming up makes me…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</a:t>
                      </a:r>
                    </a:p>
                    <a:p>
                      <a:r>
                        <a:rPr lang="en-US" sz="1200" dirty="0" err="1">
                          <a:latin typeface="Calibri"/>
                          <a:cs typeface="Calibri"/>
                        </a:rPr>
                        <a:t>Kasic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behalf of Trump supporters</a:t>
                      </a:r>
                    </a:p>
                    <a:p>
                      <a:r>
                        <a:rPr lang="en-US" sz="1200" baseline="0" dirty="0">
                          <a:latin typeface="Calibri"/>
                          <a:cs typeface="Calibri"/>
                        </a:rPr>
                        <a:t>Kasich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#Cruz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#Kasich are publicly confessing they’re nothing more than spoilers on behalf of the Establishment – as #Trump expands hi…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48544"/>
              </p:ext>
            </p:extLst>
          </p:nvPr>
        </p:nvGraphicFramePr>
        <p:xfrm>
          <a:off x="4607352" y="1345096"/>
          <a:ext cx="4361592" cy="3200400"/>
        </p:xfrm>
        <a:graphic>
          <a:graphicData uri="http://schemas.openxmlformats.org/drawingml/2006/table">
            <a:tbl>
              <a:tblPr firstRow="1" bandRow="1">
                <a:tableStyleId>{FE33A13D-CC80-48C9-B91A-660B9EE31FE0}</a:tableStyleId>
              </a:tblPr>
              <a:tblGrid>
                <a:gridCol w="44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03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NEGATIVE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500" b="1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/>
                          <a:cs typeface="Calibri"/>
                        </a:rPr>
                        <a:t>Lyin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’ Ted &amp;amp; Lunatic Kasich it will be a cold day inside of a Volcano before @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DiamondandSilk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vote for either of you.</a:t>
                      </a:r>
                    </a:p>
                  </a:txBody>
                  <a:tcPr anchor="ctr"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Should say: Follow taking points in Kasich deal. WE ARE LOSING &amp;amp; WE ARE DESPERATE! Don’t let them see you sweat!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Cruz and Kasich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shoul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djust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drop out drop out already #Trump2016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VoteTrump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INPrimary</a:t>
                      </a:r>
                      <a:r>
                        <a:rPr lang="en-US" sz="1200" dirty="0">
                          <a:latin typeface="Calibri"/>
                          <a:cs typeface="Calibri"/>
                        </a:rPr>
                        <a:t>  #</a:t>
                      </a:r>
                      <a:r>
                        <a:rPr lang="en-US" sz="1200" dirty="0" err="1">
                          <a:latin typeface="Calibri"/>
                          <a:cs typeface="Calibri"/>
                        </a:rPr>
                        <a:t>MakeAmericaGreatAgain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https://…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RETWEET if you think Cruz and Kasich’s attempt to subvert the popular vote is pathetic!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#Trump2016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/>
                          <a:cs typeface="Calibri"/>
                        </a:rPr>
                        <a:t>Attention Cruz and Kasich supporters: read your</a:t>
                      </a:r>
                      <a:r>
                        <a:rPr lang="en-US" sz="1200" baseline="0" dirty="0">
                          <a:latin typeface="Calibri"/>
                          <a:cs typeface="Calibri"/>
                        </a:rPr>
                        <a:t> e-mail CAREFULLY so you don’t get confused about who they say you have…</a:t>
                      </a:r>
                      <a:endParaRPr lang="en-US" sz="12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635" y="867415"/>
            <a:ext cx="1037799" cy="1037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74192" y="926878"/>
            <a:ext cx="1037799" cy="103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82" y="4633764"/>
            <a:ext cx="1622612" cy="1718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011" y="4622103"/>
            <a:ext cx="1579087" cy="173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1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Trump Wins the Popularity Vote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3305" y="5011104"/>
            <a:ext cx="70812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Calibri"/>
                <a:cs typeface="Calibri"/>
              </a:rPr>
              <a:t>Although all candidates’ tweets have similar sentiment profiles, Trump wins due to the sheer volume of tweets about him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4" y="1175158"/>
            <a:ext cx="8796035" cy="383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Sentiment by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0" y="1282372"/>
            <a:ext cx="6461000" cy="50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7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Tweets by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6" y="1641943"/>
            <a:ext cx="8233958" cy="3732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32" y="4524482"/>
            <a:ext cx="1516117" cy="14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990600" y="2894469"/>
            <a:ext cx="7543800" cy="685800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</a:p>
        </p:txBody>
      </p:sp>
      <p:sp>
        <p:nvSpPr>
          <p:cNvPr id="180" name="Shape 180"/>
          <p:cNvSpPr/>
          <p:nvPr/>
        </p:nvSpPr>
        <p:spPr>
          <a:xfrm>
            <a:off x="990600" y="3743589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Sentiment</a:t>
            </a:r>
          </a:p>
        </p:txBody>
      </p:sp>
      <p:sp>
        <p:nvSpPr>
          <p:cNvPr id="10" name="Shape 180"/>
          <p:cNvSpPr/>
          <p:nvPr/>
        </p:nvSpPr>
        <p:spPr>
          <a:xfrm>
            <a:off x="990600" y="4646815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1" name="Shape 180"/>
          <p:cNvSpPr/>
          <p:nvPr/>
        </p:nvSpPr>
        <p:spPr>
          <a:xfrm>
            <a:off x="990600" y="1974882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7512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Shape 116"/>
          <p:cNvGrpSpPr/>
          <p:nvPr/>
        </p:nvGrpSpPr>
        <p:grpSpPr>
          <a:xfrm>
            <a:off x="2592250" y="1591850"/>
            <a:ext cx="1333500" cy="914400"/>
            <a:chOff x="2592250" y="1604550"/>
            <a:chExt cx="1333500" cy="914400"/>
          </a:xfrm>
        </p:grpSpPr>
        <p:cxnSp>
          <p:nvCxnSpPr>
            <p:cNvPr id="7" name="Shape 117"/>
            <p:cNvCxnSpPr/>
            <p:nvPr/>
          </p:nvCxnSpPr>
          <p:spPr>
            <a:xfrm>
              <a:off x="2592250" y="2061750"/>
              <a:ext cx="1239657" cy="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118"/>
            <p:cNvCxnSpPr/>
            <p:nvPr/>
          </p:nvCxnSpPr>
          <p:spPr>
            <a:xfrm>
              <a:off x="3925751" y="1604550"/>
              <a:ext cx="0" cy="91440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" name="Shape 119"/>
          <p:cNvGrpSpPr/>
          <p:nvPr/>
        </p:nvGrpSpPr>
        <p:grpSpPr>
          <a:xfrm>
            <a:off x="2605314" y="5333999"/>
            <a:ext cx="1333500" cy="914400"/>
            <a:chOff x="2605314" y="5476321"/>
            <a:chExt cx="1333500" cy="914400"/>
          </a:xfrm>
        </p:grpSpPr>
        <p:cxnSp>
          <p:nvCxnSpPr>
            <p:cNvPr id="10" name="Shape 120"/>
            <p:cNvCxnSpPr/>
            <p:nvPr/>
          </p:nvCxnSpPr>
          <p:spPr>
            <a:xfrm>
              <a:off x="2605314" y="5933521"/>
              <a:ext cx="1239657" cy="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Shape 121"/>
            <p:cNvCxnSpPr/>
            <p:nvPr/>
          </p:nvCxnSpPr>
          <p:spPr>
            <a:xfrm>
              <a:off x="3938814" y="5476321"/>
              <a:ext cx="0" cy="91440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Shape 122"/>
          <p:cNvGrpSpPr/>
          <p:nvPr/>
        </p:nvGrpSpPr>
        <p:grpSpPr>
          <a:xfrm>
            <a:off x="3302000" y="4089400"/>
            <a:ext cx="1333500" cy="914400"/>
            <a:chOff x="3292930" y="4289214"/>
            <a:chExt cx="1333500" cy="914400"/>
          </a:xfrm>
        </p:grpSpPr>
        <p:cxnSp>
          <p:nvCxnSpPr>
            <p:cNvPr id="13" name="Shape 123"/>
            <p:cNvCxnSpPr/>
            <p:nvPr/>
          </p:nvCxnSpPr>
          <p:spPr>
            <a:xfrm>
              <a:off x="3292930" y="4746414"/>
              <a:ext cx="1239657" cy="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24"/>
            <p:cNvCxnSpPr/>
            <p:nvPr/>
          </p:nvCxnSpPr>
          <p:spPr>
            <a:xfrm>
              <a:off x="4626430" y="4289214"/>
              <a:ext cx="0" cy="91440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25"/>
          <p:cNvGrpSpPr/>
          <p:nvPr/>
        </p:nvGrpSpPr>
        <p:grpSpPr>
          <a:xfrm>
            <a:off x="3302000" y="2838362"/>
            <a:ext cx="1333500" cy="914400"/>
            <a:chOff x="3291114" y="2952325"/>
            <a:chExt cx="1333500" cy="914400"/>
          </a:xfrm>
        </p:grpSpPr>
        <p:cxnSp>
          <p:nvCxnSpPr>
            <p:cNvPr id="16" name="Shape 126"/>
            <p:cNvCxnSpPr/>
            <p:nvPr/>
          </p:nvCxnSpPr>
          <p:spPr>
            <a:xfrm>
              <a:off x="3291114" y="3409526"/>
              <a:ext cx="1239657" cy="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27"/>
            <p:cNvCxnSpPr/>
            <p:nvPr/>
          </p:nvCxnSpPr>
          <p:spPr>
            <a:xfrm>
              <a:off x="4624614" y="2952325"/>
              <a:ext cx="0" cy="91440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Shape 114"/>
          <p:cNvSpPr/>
          <p:nvPr/>
        </p:nvSpPr>
        <p:spPr>
          <a:xfrm rot="2700000">
            <a:off x="-1920679" y="1258786"/>
            <a:ext cx="5303725" cy="5303725"/>
          </a:xfrm>
          <a:prstGeom prst="arc">
            <a:avLst>
              <a:gd name="adj1" fmla="val 16200000"/>
              <a:gd name="adj2" fmla="val 0"/>
            </a:avLst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3409" y="3350736"/>
            <a:ext cx="2861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As a GOP candidate has Donald Trump seen more success from negative rhetoric than his running mates?</a:t>
            </a:r>
          </a:p>
        </p:txBody>
      </p:sp>
      <p:cxnSp>
        <p:nvCxnSpPr>
          <p:cNvPr id="21" name="Shape 110"/>
          <p:cNvCxnSpPr/>
          <p:nvPr/>
        </p:nvCxnSpPr>
        <p:spPr>
          <a:xfrm>
            <a:off x="360882" y="3302000"/>
            <a:ext cx="2743199" cy="0"/>
          </a:xfrm>
          <a:prstGeom prst="straightConnector1">
            <a:avLst/>
          </a:prstGeom>
          <a:noFill/>
          <a:ln w="158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3" y="2086675"/>
            <a:ext cx="2260957" cy="1128965"/>
          </a:xfrm>
          <a:prstGeom prst="rect">
            <a:avLst/>
          </a:prstGeom>
        </p:spPr>
      </p:pic>
      <p:sp>
        <p:nvSpPr>
          <p:cNvPr id="23" name="Shape 115"/>
          <p:cNvSpPr txBox="1"/>
          <p:nvPr/>
        </p:nvSpPr>
        <p:spPr>
          <a:xfrm>
            <a:off x="3938812" y="1543133"/>
            <a:ext cx="4724400" cy="1015661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14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  <a:endParaRPr lang="en-US" sz="145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sources of data did we look at?</a:t>
            </a: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Difficulties in acquiring data.</a:t>
            </a: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we use the data.</a:t>
            </a:r>
          </a:p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1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115"/>
          <p:cNvSpPr txBox="1"/>
          <p:nvPr/>
        </p:nvSpPr>
        <p:spPr>
          <a:xfrm>
            <a:off x="4695673" y="2806105"/>
            <a:ext cx="4508500" cy="81906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14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  <a:endParaRPr lang="en-US" sz="145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lvl="2">
              <a:buClr>
                <a:schemeClr val="dk1"/>
              </a:buClr>
              <a:buSzPct val="100000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focused look at debate sentiment analysis </a:t>
            </a:r>
            <a:b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candidate through the last 3 debates of the GOP season.</a:t>
            </a:r>
          </a:p>
        </p:txBody>
      </p:sp>
      <p:sp>
        <p:nvSpPr>
          <p:cNvPr id="26" name="Shape 115"/>
          <p:cNvSpPr txBox="1"/>
          <p:nvPr/>
        </p:nvSpPr>
        <p:spPr>
          <a:xfrm>
            <a:off x="4695673" y="4089400"/>
            <a:ext cx="4346727" cy="81906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Sentiment?</a:t>
            </a:r>
            <a:endParaRPr lang="en-US" sz="145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Trump trending on Twitter compared to his running mates? </a:t>
            </a:r>
          </a:p>
        </p:txBody>
      </p:sp>
      <p:sp>
        <p:nvSpPr>
          <p:cNvPr id="27" name="Shape 115"/>
          <p:cNvSpPr txBox="1"/>
          <p:nvPr/>
        </p:nvSpPr>
        <p:spPr>
          <a:xfrm>
            <a:off x="4032658" y="5245108"/>
            <a:ext cx="4346727" cy="90269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lang="en-US" sz="145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the analysis and data tell us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could we have done different?</a:t>
            </a:r>
          </a:p>
        </p:txBody>
      </p:sp>
    </p:spTree>
    <p:extLst>
      <p:ext uri="{BB962C8B-B14F-4D97-AF65-F5344CB8AC3E}">
        <p14:creationId xmlns:p14="http://schemas.microsoft.com/office/powerpoint/2010/main" val="372548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39864"/>
            <a:ext cx="9144000" cy="4886299"/>
          </a:xfrm>
        </p:spPr>
        <p:txBody>
          <a:bodyPr/>
          <a:lstStyle/>
          <a:p>
            <a:pPr marL="203200" indent="0">
              <a:buNone/>
            </a:pPr>
            <a:r>
              <a:rPr lang="en-US" dirty="0"/>
              <a:t>    Our hypothesis erred on two key aspects</a:t>
            </a:r>
          </a:p>
          <a:p>
            <a:pPr marL="203200" indent="0">
              <a:buNone/>
            </a:pPr>
            <a:endParaRPr lang="en-US" sz="1000" dirty="0"/>
          </a:p>
          <a:p>
            <a:pPr lvl="1"/>
            <a:r>
              <a:rPr lang="en-US" sz="2600" dirty="0"/>
              <a:t>Assumption: Trump most negative debate sentiment</a:t>
            </a:r>
          </a:p>
          <a:p>
            <a:pPr lvl="1"/>
            <a:r>
              <a:rPr lang="en-US" sz="2600" dirty="0"/>
              <a:t>Assumption: Trump most positive social media support</a:t>
            </a:r>
            <a:r>
              <a:rPr lang="en-US" dirty="0"/>
              <a:t> </a:t>
            </a:r>
            <a:endParaRPr lang="en-US" sz="1000" dirty="0"/>
          </a:p>
          <a:p>
            <a:pPr marL="635000" lvl="1" indent="0">
              <a:buNone/>
            </a:pPr>
            <a:r>
              <a:rPr lang="en-US" dirty="0"/>
              <a:t> </a:t>
            </a:r>
          </a:p>
          <a:p>
            <a:pPr marL="635000" lvl="1" indent="0">
              <a:buNone/>
            </a:pPr>
            <a:r>
              <a:rPr lang="en-US" dirty="0"/>
              <a:t>Ultimately, Trump’s debate sentiment </a:t>
            </a:r>
            <a:r>
              <a:rPr lang="en-US" i="1" dirty="0"/>
              <a:t>improved</a:t>
            </a:r>
            <a:r>
              <a:rPr lang="en-US" dirty="0"/>
              <a:t> over the course of the debates while his primary challenges Cruz and Kasich grew more negative</a:t>
            </a:r>
          </a:p>
          <a:p>
            <a:pPr marL="635000" lvl="1" indent="0">
              <a:buNone/>
            </a:pPr>
            <a:endParaRPr lang="en-US" dirty="0"/>
          </a:p>
          <a:p>
            <a:pPr marL="635000" lvl="1" indent="0">
              <a:buNone/>
            </a:pPr>
            <a:r>
              <a:rPr lang="en-US" dirty="0"/>
              <a:t>Trump generated the most social media, but also accounted for the </a:t>
            </a:r>
            <a:r>
              <a:rPr lang="en-US" b="1" dirty="0"/>
              <a:t>most negative </a:t>
            </a:r>
            <a:r>
              <a:rPr lang="en-US" dirty="0"/>
              <a:t>social media due to heightened general scrutiny of controversial comments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78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966" y="1270000"/>
            <a:ext cx="8570563" cy="4856163"/>
          </a:xfrm>
        </p:spPr>
        <p:txBody>
          <a:bodyPr/>
          <a:lstStyle/>
          <a:p>
            <a:pPr marL="203200" indent="0">
              <a:buNone/>
            </a:pPr>
            <a:r>
              <a:rPr lang="en-US" sz="2800" dirty="0"/>
              <a:t>Our approach yielded additional research opportunities:</a:t>
            </a:r>
          </a:p>
          <a:p>
            <a:pPr marL="203200" indent="0">
              <a:buNone/>
            </a:pPr>
            <a:endParaRPr lang="en-US" sz="2800" dirty="0"/>
          </a:p>
          <a:p>
            <a:pPr marL="717550" indent="-514350">
              <a:buFont typeface="+mj-lt"/>
              <a:buAutoNum type="arabicPeriod"/>
            </a:pPr>
            <a:r>
              <a:rPr lang="en-US" sz="2800" dirty="0"/>
              <a:t>Using Twitter sentiment analysis and location data of tweets, examine correlation between change in tweet sentiment pre/post-debate and whether debate sentiment had an impact on polling data relative to state primary results</a:t>
            </a:r>
          </a:p>
          <a:p>
            <a:pPr marL="717550" indent="-514350">
              <a:buFont typeface="+mj-lt"/>
              <a:buAutoNum type="arabicPeriod"/>
            </a:pPr>
            <a:r>
              <a:rPr lang="en-US" sz="2800" dirty="0"/>
              <a:t>For the debates between Donald Trump and the democratic candidate, apply a similar analysis over several debates to chart the impact of debate sentiment for a more constrained data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60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966" y="1270000"/>
            <a:ext cx="8570563" cy="4856163"/>
          </a:xfrm>
        </p:spPr>
        <p:txBody>
          <a:bodyPr/>
          <a:lstStyle/>
          <a:p>
            <a:pPr marL="203200" indent="0">
              <a:buNone/>
            </a:pPr>
            <a:endParaRPr lang="en-US" sz="3500" dirty="0"/>
          </a:p>
          <a:p>
            <a:pPr marL="203200" indent="0">
              <a:buNone/>
            </a:pPr>
            <a:r>
              <a:rPr lang="en-US" sz="3500" dirty="0"/>
              <a:t>Thank you for your attention. We welcome any comments or questions on our project.</a:t>
            </a:r>
          </a:p>
          <a:p>
            <a:pPr marL="203200" indent="0">
              <a:buNone/>
            </a:pPr>
            <a:endParaRPr lang="en-US" sz="3500" dirty="0"/>
          </a:p>
          <a:p>
            <a:pPr marL="203200" indent="0">
              <a:buNone/>
            </a:pPr>
            <a:r>
              <a:rPr lang="en-US" sz="3500" dirty="0"/>
              <a:t>Sincerely,</a:t>
            </a:r>
          </a:p>
          <a:p>
            <a:pPr marL="203200" indent="0">
              <a:buNone/>
            </a:pPr>
            <a:endParaRPr lang="en-US" sz="3500" dirty="0"/>
          </a:p>
          <a:p>
            <a:pPr marL="203200" indent="0">
              <a:buNone/>
            </a:pPr>
            <a:r>
              <a:rPr lang="en-US" sz="3500" i="1" dirty="0" err="1"/>
              <a:t>Janul</a:t>
            </a:r>
            <a:r>
              <a:rPr lang="en-US" sz="3500" i="1" dirty="0"/>
              <a:t>, </a:t>
            </a:r>
            <a:r>
              <a:rPr lang="en-US" sz="3500" i="1" dirty="0" err="1"/>
              <a:t>Ankur</a:t>
            </a:r>
            <a:r>
              <a:rPr lang="en-US" sz="3500" i="1" dirty="0"/>
              <a:t>, Christina, &amp; Peter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83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5" y="1771048"/>
            <a:ext cx="5184852" cy="3850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96" y="1771048"/>
            <a:ext cx="3686191" cy="31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1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1243734"/>
            <a:ext cx="6211740" cy="46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4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02" y="1992428"/>
            <a:ext cx="6572399" cy="32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46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20" y="1161370"/>
            <a:ext cx="6337696" cy="50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990600" y="2894469"/>
            <a:ext cx="7543800" cy="685800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</a:p>
        </p:txBody>
      </p:sp>
      <p:sp>
        <p:nvSpPr>
          <p:cNvPr id="180" name="Shape 180"/>
          <p:cNvSpPr/>
          <p:nvPr/>
        </p:nvSpPr>
        <p:spPr>
          <a:xfrm>
            <a:off x="990600" y="3743589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Sentiment</a:t>
            </a:r>
          </a:p>
        </p:txBody>
      </p:sp>
      <p:sp>
        <p:nvSpPr>
          <p:cNvPr id="10" name="Shape 180"/>
          <p:cNvSpPr/>
          <p:nvPr/>
        </p:nvSpPr>
        <p:spPr>
          <a:xfrm>
            <a:off x="990600" y="4646815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1" name="Shape 180"/>
          <p:cNvSpPr/>
          <p:nvPr/>
        </p:nvSpPr>
        <p:spPr>
          <a:xfrm>
            <a:off x="990600" y="1974882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9646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Process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77404421"/>
              </p:ext>
            </p:extLst>
          </p:nvPr>
        </p:nvGraphicFramePr>
        <p:xfrm>
          <a:off x="588296" y="1295400"/>
          <a:ext cx="5279104" cy="5269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798" y="1273837"/>
            <a:ext cx="3037310" cy="707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798" y="1778549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4638" y="1970548"/>
            <a:ext cx="1475169" cy="1758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6747" y="2895600"/>
            <a:ext cx="888453" cy="8884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2515" y="4724400"/>
            <a:ext cx="882885" cy="882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4419600"/>
            <a:ext cx="1419225" cy="1419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262" y="5715000"/>
            <a:ext cx="2705338" cy="6512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2539" y="4006535"/>
            <a:ext cx="2704197" cy="49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</p:txBody>
      </p:sp>
      <p:pic>
        <p:nvPicPr>
          <p:cNvPr id="5" name="Picture 4" descr="jun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r="1794"/>
          <a:stretch/>
        </p:blipFill>
        <p:spPr>
          <a:xfrm>
            <a:off x="232158" y="1540400"/>
            <a:ext cx="5196267" cy="19759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45434" y="1619132"/>
            <a:ext cx="369856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libri"/>
                <a:cs typeface="Calibri"/>
              </a:rPr>
              <a:t>Washington Post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Parsing html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Determining who said what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Removing punctuation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770" y="3615422"/>
            <a:ext cx="453811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libri"/>
                <a:cs typeface="Calibri"/>
              </a:rPr>
              <a:t>Twitter</a:t>
            </a:r>
          </a:p>
          <a:p>
            <a:r>
              <a:rPr lang="en-US" sz="2000" i="1" dirty="0" err="1">
                <a:latin typeface="Calibri"/>
                <a:cs typeface="Calibri"/>
              </a:rPr>
              <a:t>Tweepy</a:t>
            </a:r>
            <a:endParaRPr lang="en-US" sz="2000" i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429 Overload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Geocode &amp; User Location – user enabled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3200 tweets max per unique query</a:t>
            </a:r>
          </a:p>
          <a:p>
            <a:r>
              <a:rPr lang="en-US" sz="2000" i="1" dirty="0" err="1">
                <a:latin typeface="Calibri"/>
                <a:cs typeface="Calibri"/>
              </a:rPr>
              <a:t>Topsy</a:t>
            </a:r>
            <a:endParaRPr lang="en-US" sz="2000" i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Shut down – 10 days max twitter history</a:t>
            </a:r>
          </a:p>
          <a:p>
            <a:r>
              <a:rPr lang="en-US" sz="2000" i="1" dirty="0">
                <a:latin typeface="Calibri"/>
                <a:cs typeface="Calibri"/>
              </a:rPr>
              <a:t>Sentiment Analysis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Throttle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8853" y="3886200"/>
            <a:ext cx="41065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Traceback</a:t>
            </a:r>
            <a:r>
              <a:rPr lang="en-US" dirty="0">
                <a:solidFill>
                  <a:srgbClr val="FF0000"/>
                </a:solidFill>
              </a:rPr>
              <a:t> (most recent call last): File “</a:t>
            </a:r>
            <a:r>
              <a:rPr lang="en-US" dirty="0" err="1">
                <a:solidFill>
                  <a:srgbClr val="FF0000"/>
                </a:solidFill>
              </a:rPr>
              <a:t>extract_test.py</a:t>
            </a:r>
            <a:r>
              <a:rPr lang="en-US" dirty="0">
                <a:solidFill>
                  <a:srgbClr val="FF0000"/>
                </a:solidFill>
              </a:rPr>
              <a:t>”, line 43, in response=</a:t>
            </a:r>
            <a:r>
              <a:rPr lang="en-US" dirty="0" err="1">
                <a:solidFill>
                  <a:srgbClr val="FF0000"/>
                </a:solidFill>
              </a:rPr>
              <a:t>br.open</a:t>
            </a:r>
            <a:r>
              <a:rPr lang="en-US" dirty="0">
                <a:solidFill>
                  <a:srgbClr val="FF0000"/>
                </a:solidFill>
              </a:rPr>
              <a:t>(v) File “”/</a:t>
            </a:r>
            <a:r>
              <a:rPr lang="en-US" dirty="0" err="1">
                <a:solidFill>
                  <a:srgbClr val="FF0000"/>
                </a:solidFill>
              </a:rPr>
              <a:t>usr</a:t>
            </a:r>
            <a:r>
              <a:rPr lang="en-US" dirty="0">
                <a:solidFill>
                  <a:srgbClr val="FF0000"/>
                </a:solidFill>
              </a:rPr>
              <a:t>/local/lib/python2.7/</a:t>
            </a:r>
            <a:r>
              <a:rPr lang="en-US" dirty="0" err="1">
                <a:solidFill>
                  <a:srgbClr val="FF0000"/>
                </a:solidFill>
              </a:rPr>
              <a:t>dist</a:t>
            </a:r>
            <a:r>
              <a:rPr lang="en-US" dirty="0">
                <a:solidFill>
                  <a:srgbClr val="FF0000"/>
                </a:solidFill>
              </a:rPr>
              <a:t>-packages/mechanize/_</a:t>
            </a:r>
            <a:r>
              <a:rPr lang="en-US" dirty="0" err="1">
                <a:solidFill>
                  <a:srgbClr val="FF0000"/>
                </a:solidFill>
              </a:rPr>
              <a:t>mechanize.py</a:t>
            </a:r>
            <a:r>
              <a:rPr lang="en-US" dirty="0">
                <a:solidFill>
                  <a:srgbClr val="FF0000"/>
                </a:solidFill>
              </a:rPr>
              <a:t>” line 203, in open return self._</a:t>
            </a:r>
            <a:r>
              <a:rPr lang="en-US" dirty="0" err="1">
                <a:solidFill>
                  <a:srgbClr val="FF0000"/>
                </a:solidFill>
              </a:rPr>
              <a:t>mech_open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, data, timeout=timeout) File “/</a:t>
            </a:r>
            <a:r>
              <a:rPr lang="en-US" dirty="0" err="1">
                <a:solidFill>
                  <a:srgbClr val="FF0000"/>
                </a:solidFill>
              </a:rPr>
              <a:t>usrlocal</a:t>
            </a:r>
            <a:r>
              <a:rPr lang="en-US" dirty="0">
                <a:solidFill>
                  <a:srgbClr val="FF0000"/>
                </a:solidFill>
              </a:rPr>
              <a:t>/lib/python2.7/</a:t>
            </a:r>
            <a:r>
              <a:rPr lang="en-US" dirty="0" err="1">
                <a:solidFill>
                  <a:srgbClr val="FF0000"/>
                </a:solidFill>
              </a:rPr>
              <a:t>dist</a:t>
            </a:r>
            <a:r>
              <a:rPr lang="en-US" dirty="0">
                <a:solidFill>
                  <a:srgbClr val="FF0000"/>
                </a:solidFill>
              </a:rPr>
              <a:t>-packages/mechanize/_</a:t>
            </a:r>
            <a:r>
              <a:rPr lang="en-US" dirty="0" err="1">
                <a:solidFill>
                  <a:srgbClr val="FF0000"/>
                </a:solidFill>
              </a:rPr>
              <a:t>mechanize.py</a:t>
            </a:r>
            <a:r>
              <a:rPr lang="en-US" dirty="0">
                <a:solidFill>
                  <a:srgbClr val="FF0000"/>
                </a:solidFill>
              </a:rPr>
              <a:t>”, line 255, in _</a:t>
            </a:r>
            <a:r>
              <a:rPr lang="en-US" dirty="0" err="1">
                <a:solidFill>
                  <a:srgbClr val="FF0000"/>
                </a:solidFill>
              </a:rPr>
              <a:t>mech_open</a:t>
            </a:r>
            <a:r>
              <a:rPr lang="en-US" dirty="0">
                <a:solidFill>
                  <a:srgbClr val="FF0000"/>
                </a:solidFill>
              </a:rPr>
              <a:t> raise response mechanize._</a:t>
            </a:r>
            <a:r>
              <a:rPr lang="en-US" dirty="0" err="1">
                <a:solidFill>
                  <a:srgbClr val="FF0000"/>
                </a:solidFill>
              </a:rPr>
              <a:t>response.httperror_seek_wrapper</a:t>
            </a:r>
            <a:r>
              <a:rPr lang="en-US" dirty="0">
                <a:solidFill>
                  <a:srgbClr val="FF0000"/>
                </a:solidFill>
              </a:rPr>
              <a:t>: HTTP Error 429: Unknown Response Code</a:t>
            </a:r>
          </a:p>
        </p:txBody>
      </p:sp>
    </p:spTree>
    <p:extLst>
      <p:ext uri="{BB962C8B-B14F-4D97-AF65-F5344CB8AC3E}">
        <p14:creationId xmlns:p14="http://schemas.microsoft.com/office/powerpoint/2010/main" val="190971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6019798" y="6384657"/>
            <a:ext cx="520521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990600" y="2894469"/>
            <a:ext cx="7543800" cy="6858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the Debates Say?</a:t>
            </a:r>
          </a:p>
        </p:txBody>
      </p:sp>
      <p:sp>
        <p:nvSpPr>
          <p:cNvPr id="180" name="Shape 180"/>
          <p:cNvSpPr/>
          <p:nvPr/>
        </p:nvSpPr>
        <p:spPr>
          <a:xfrm>
            <a:off x="990600" y="3743589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Sentiment</a:t>
            </a:r>
          </a:p>
        </p:txBody>
      </p:sp>
      <p:sp>
        <p:nvSpPr>
          <p:cNvPr id="10" name="Shape 180"/>
          <p:cNvSpPr/>
          <p:nvPr/>
        </p:nvSpPr>
        <p:spPr>
          <a:xfrm>
            <a:off x="990600" y="4646815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1" name="Shape 180"/>
          <p:cNvSpPr/>
          <p:nvPr/>
        </p:nvSpPr>
        <p:spPr>
          <a:xfrm>
            <a:off x="990600" y="1974882"/>
            <a:ext cx="7543800" cy="692106"/>
          </a:xfrm>
          <a:prstGeom prst="homePlate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SzPct val="25000"/>
            </a:pP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7637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debates say?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20340" y="2011289"/>
                <a:ext cx="3506788" cy="715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𝑝𝑜𝑠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𝑛𝑒𝑔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algn="ctr"/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relevance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340" y="2011289"/>
                <a:ext cx="3506788" cy="715581"/>
              </a:xfrm>
              <a:prstGeom prst="rect">
                <a:avLst/>
              </a:prstGeom>
              <a:blipFill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910552" y="3189088"/>
            <a:ext cx="3126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Cruz and Kasich get more negative as they get desperate.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Trump has an outlier negative performance in Detroit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Rubio continues to be neutral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8" y="1245332"/>
            <a:ext cx="5728617" cy="47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2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Detroit?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0" y="1534441"/>
            <a:ext cx="5751628" cy="4314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5291" y="2177706"/>
            <a:ext cx="3126364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u="sng" dirty="0"/>
              <a:t>NEWS HEADLINES</a:t>
            </a:r>
            <a:br>
              <a:rPr lang="en-US" sz="1400" u="sng" dirty="0"/>
            </a:br>
            <a:endParaRPr lang="en-US" sz="1400" u="sng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400" dirty="0"/>
            </a:br>
            <a:r>
              <a:rPr lang="en-US" sz="1400" i="1" dirty="0"/>
              <a:t>“Trump was attention of attacks at GOP debate”</a:t>
            </a:r>
            <a:br>
              <a:rPr lang="en-US" sz="1400" i="1" dirty="0"/>
            </a:br>
            <a:endParaRPr lang="en-US" sz="1400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400" dirty="0"/>
            </a:br>
            <a:r>
              <a:rPr lang="en-US" sz="1400" i="1" dirty="0"/>
              <a:t>“</a:t>
            </a:r>
            <a:r>
              <a:rPr lang="en-US" i="1" dirty="0"/>
              <a:t>Taking On Donald Trump, at Their Own Peril”</a:t>
            </a:r>
            <a:br>
              <a:rPr lang="en-US" i="1" dirty="0"/>
            </a:br>
            <a:endParaRPr lang="en-US" i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400" dirty="0"/>
            </a:br>
            <a:r>
              <a:rPr lang="en-US" sz="1400" i="1" dirty="0"/>
              <a:t>“Watch every time FOX News attacked </a:t>
            </a:r>
            <a:r>
              <a:rPr lang="en-US" i="1" dirty="0"/>
              <a:t>Trump at GOP debate.”</a:t>
            </a:r>
            <a:endParaRPr lang="en-US" sz="1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58" y="2684052"/>
            <a:ext cx="1658216" cy="266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58" y="3631950"/>
            <a:ext cx="1745239" cy="2506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58" y="4421325"/>
            <a:ext cx="1509742" cy="3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Detroit?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00"/>
          <a:stretch/>
        </p:blipFill>
        <p:spPr>
          <a:xfrm>
            <a:off x="69273" y="1323323"/>
            <a:ext cx="5270785" cy="4897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18" y="2330766"/>
            <a:ext cx="3144898" cy="195722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43225" y="2971801"/>
            <a:ext cx="1381125" cy="1377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84640" y="4349751"/>
            <a:ext cx="368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Trump proving he doesn’t have small hands</a:t>
            </a:r>
          </a:p>
        </p:txBody>
      </p:sp>
    </p:spTree>
    <p:extLst>
      <p:ext uri="{BB962C8B-B14F-4D97-AF65-F5344CB8AC3E}">
        <p14:creationId xmlns:p14="http://schemas.microsoft.com/office/powerpoint/2010/main" val="690934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1101</Words>
  <Application>Microsoft Office PowerPoint</Application>
  <PresentationFormat>On-screen Show (4:3)</PresentationFormat>
  <Paragraphs>221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Arial</vt:lpstr>
      <vt:lpstr>Cambria Math</vt:lpstr>
      <vt:lpstr>Garamond</vt:lpstr>
      <vt:lpstr>Times New Roman</vt:lpstr>
      <vt:lpstr>Office Theme</vt:lpstr>
      <vt:lpstr>Analysis of public sentiment on Twitter versus debate performance of top GOP candidates.</vt:lpstr>
      <vt:lpstr>Executive Summary</vt:lpstr>
      <vt:lpstr>Agenda</vt:lpstr>
      <vt:lpstr>Project Process</vt:lpstr>
      <vt:lpstr>Difficulties</vt:lpstr>
      <vt:lpstr>Agenda</vt:lpstr>
      <vt:lpstr>What do the debates say?</vt:lpstr>
      <vt:lpstr>What happened in Detroit?</vt:lpstr>
      <vt:lpstr>What happened in Detroit?</vt:lpstr>
      <vt:lpstr>Key Topics Through 3 Debates</vt:lpstr>
      <vt:lpstr>Trump Main Focus</vt:lpstr>
      <vt:lpstr>Agenda</vt:lpstr>
      <vt:lpstr>Trump: Top 5 Negative and Positive Tweets</vt:lpstr>
      <vt:lpstr>Cruz: Top 5 Negative and Positive Tweets</vt:lpstr>
      <vt:lpstr>Kasich: Top 5 Negative and Positive Tweets</vt:lpstr>
      <vt:lpstr>Trump Wins the Popularity Vote</vt:lpstr>
      <vt:lpstr>Candidate Sentiment by Volume</vt:lpstr>
      <vt:lpstr>Candidate Tweets by Map</vt:lpstr>
      <vt:lpstr>Agenda</vt:lpstr>
      <vt:lpstr>Conclusion</vt:lpstr>
      <vt:lpstr>Additional Questions</vt:lpstr>
      <vt:lpstr>Thank You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Pharmaceuticals (NASDAQ: LXRX US $13.68) “Ageless Growth”</dc:title>
  <dc:creator>Kevin Uherek</dc:creator>
  <cp:lastModifiedBy>Janul Hernandez</cp:lastModifiedBy>
  <cp:revision>120</cp:revision>
  <dcterms:modified xsi:type="dcterms:W3CDTF">2016-05-09T12:38:11Z</dcterms:modified>
</cp:coreProperties>
</file>